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rts/chart1.xml" ContentType="application/vnd.openxmlformats-officedocument.drawingml.chart+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7" r:id="rId2"/>
    <p:sldId id="259" r:id="rId3"/>
    <p:sldId id="265" r:id="rId4"/>
    <p:sldId id="260" r:id="rId5"/>
    <p:sldId id="261" r:id="rId6"/>
    <p:sldId id="262" r:id="rId7"/>
    <p:sldId id="263" r:id="rId8"/>
    <p:sldId id="266" r:id="rId9"/>
    <p:sldId id="267" r:id="rId10"/>
    <p:sldId id="268" r:id="rId11"/>
    <p:sldId id="269" r:id="rId12"/>
    <p:sldId id="270" r:id="rId13"/>
    <p:sldId id="271" r:id="rId14"/>
    <p:sldId id="321" r:id="rId15"/>
    <p:sldId id="322" r:id="rId16"/>
    <p:sldId id="323" r:id="rId17"/>
    <p:sldId id="324" r:id="rId18"/>
    <p:sldId id="327" r:id="rId19"/>
    <p:sldId id="328" r:id="rId20"/>
    <p:sldId id="329" r:id="rId21"/>
    <p:sldId id="330" r:id="rId22"/>
    <p:sldId id="331" r:id="rId23"/>
    <p:sldId id="348" r:id="rId24"/>
    <p:sldId id="349" r:id="rId25"/>
    <p:sldId id="332" r:id="rId26"/>
    <p:sldId id="333" r:id="rId27"/>
    <p:sldId id="334" r:id="rId28"/>
    <p:sldId id="335" r:id="rId29"/>
    <p:sldId id="336" r:id="rId30"/>
    <p:sldId id="338" r:id="rId31"/>
    <p:sldId id="350" r:id="rId32"/>
    <p:sldId id="340" r:id="rId33"/>
    <p:sldId id="341" r:id="rId34"/>
    <p:sldId id="342" r:id="rId35"/>
    <p:sldId id="343" r:id="rId36"/>
    <p:sldId id="344" r:id="rId37"/>
    <p:sldId id="345" r:id="rId38"/>
    <p:sldId id="346" r:id="rId39"/>
    <p:sldId id="351" r:id="rId40"/>
    <p:sldId id="347" r:id="rId41"/>
    <p:sldId id="352" r:id="rId42"/>
    <p:sldId id="353" r:id="rId43"/>
    <p:sldId id="354" r:id="rId44"/>
    <p:sldId id="355" r:id="rId45"/>
    <p:sldId id="299" r:id="rId46"/>
    <p:sldId id="300" r:id="rId47"/>
    <p:sldId id="301" r:id="rId48"/>
    <p:sldId id="302" r:id="rId49"/>
    <p:sldId id="303" r:id="rId50"/>
    <p:sldId id="304" r:id="rId51"/>
    <p:sldId id="359" r:id="rId52"/>
    <p:sldId id="360" r:id="rId53"/>
    <p:sldId id="361" r:id="rId54"/>
    <p:sldId id="362" r:id="rId55"/>
    <p:sldId id="363" r:id="rId56"/>
    <p:sldId id="365"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91" r:id="rId81"/>
    <p:sldId id="394" r:id="rId82"/>
    <p:sldId id="395" r:id="rId83"/>
    <p:sldId id="396" r:id="rId84"/>
    <p:sldId id="397" r:id="rId85"/>
    <p:sldId id="398" r:id="rId86"/>
    <p:sldId id="400" r:id="rId87"/>
    <p:sldId id="403" r:id="rId88"/>
    <p:sldId id="404" r:id="rId89"/>
    <p:sldId id="40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6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explosion val="5"/>
          <c:dPt>
            <c:idx val="0"/>
            <c:bubble3D val="0"/>
            <c:explosion val="13"/>
            <c:extLst>
              <c:ext xmlns:c16="http://schemas.microsoft.com/office/drawing/2014/chart" uri="{C3380CC4-5D6E-409C-BE32-E72D297353CC}">
                <c16:uniqueId val="{00000000-EF1F-43E8-83F3-5B46053FF6F4}"/>
              </c:ext>
            </c:extLst>
          </c:dPt>
          <c:dPt>
            <c:idx val="1"/>
            <c:bubble3D val="0"/>
            <c:explosion val="14"/>
            <c:extLst>
              <c:ext xmlns:c16="http://schemas.microsoft.com/office/drawing/2014/chart" uri="{C3380CC4-5D6E-409C-BE32-E72D297353CC}">
                <c16:uniqueId val="{00000001-EF1F-43E8-83F3-5B46053FF6F4}"/>
              </c:ext>
            </c:extLst>
          </c:dPt>
          <c:dPt>
            <c:idx val="2"/>
            <c:bubble3D val="0"/>
            <c:explosion val="13"/>
            <c:extLst>
              <c:ext xmlns:c16="http://schemas.microsoft.com/office/drawing/2014/chart" uri="{C3380CC4-5D6E-409C-BE32-E72D297353CC}">
                <c16:uniqueId val="{00000002-EF1F-43E8-83F3-5B46053FF6F4}"/>
              </c:ext>
            </c:extLst>
          </c:dPt>
          <c:dPt>
            <c:idx val="3"/>
            <c:bubble3D val="0"/>
            <c:explosion val="16"/>
            <c:extLst>
              <c:ext xmlns:c16="http://schemas.microsoft.com/office/drawing/2014/chart" uri="{C3380CC4-5D6E-409C-BE32-E72D297353CC}">
                <c16:uniqueId val="{00000003-EF1F-43E8-83F3-5B46053FF6F4}"/>
              </c:ext>
            </c:extLst>
          </c:dPt>
          <c:dPt>
            <c:idx val="4"/>
            <c:bubble3D val="0"/>
            <c:explosion val="0"/>
            <c:extLst>
              <c:ext xmlns:c16="http://schemas.microsoft.com/office/drawing/2014/chart" uri="{C3380CC4-5D6E-409C-BE32-E72D297353CC}">
                <c16:uniqueId val="{00000004-EF1F-43E8-83F3-5B46053FF6F4}"/>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c:v>
                </c:pt>
                <c:pt idx="1">
                  <c:v>3</c:v>
                </c:pt>
                <c:pt idx="2">
                  <c:v>1</c:v>
                </c:pt>
                <c:pt idx="3">
                  <c:v>2</c:v>
                </c:pt>
                <c:pt idx="4">
                  <c:v>7</c:v>
                </c:pt>
              </c:numCache>
            </c:numRef>
          </c:val>
          <c:extLst>
            <c:ext xmlns:c16="http://schemas.microsoft.com/office/drawing/2014/chart" uri="{C3380CC4-5D6E-409C-BE32-E72D297353CC}">
              <c16:uniqueId val="{00000005-EF1F-43E8-83F3-5B46053FF6F4}"/>
            </c:ext>
          </c:extLst>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2C1B8-5138-4A5F-A798-49FBAF537656}" type="doc">
      <dgm:prSet loTypeId="urn:microsoft.com/office/officeart/2005/8/layout/cycle1" loCatId="cycle" qsTypeId="urn:microsoft.com/office/officeart/2005/8/quickstyle/3d5" qsCatId="3D" csTypeId="urn:microsoft.com/office/officeart/2005/8/colors/colorful1" csCatId="colorful" phldr="1"/>
      <dgm:spPr/>
      <dgm:t>
        <a:bodyPr/>
        <a:lstStyle/>
        <a:p>
          <a:endParaRPr lang="en-US"/>
        </a:p>
      </dgm:t>
    </dgm:pt>
    <dgm:pt modelId="{6FF0ECA2-472F-4F8D-ABA2-9C770AFC868A}">
      <dgm:prSet phldrT="[Text]" phldr="1"/>
      <dgm:spPr/>
      <dgm:t>
        <a:bodyPr/>
        <a:lstStyle/>
        <a:p>
          <a:endParaRPr lang="en-US"/>
        </a:p>
      </dgm:t>
    </dgm:pt>
    <dgm:pt modelId="{83F5A827-4798-4D6D-A1DC-BACC8D491C3A}" type="parTrans" cxnId="{2009486B-DD48-4604-9D8E-BB2B50920046}">
      <dgm:prSet/>
      <dgm:spPr/>
      <dgm:t>
        <a:bodyPr/>
        <a:lstStyle/>
        <a:p>
          <a:endParaRPr lang="en-US"/>
        </a:p>
      </dgm:t>
    </dgm:pt>
    <dgm:pt modelId="{CB2507F1-F090-44C5-93C6-45BF5E696C0A}" type="sibTrans" cxnId="{2009486B-DD48-4604-9D8E-BB2B50920046}">
      <dgm:prSet/>
      <dgm:spPr/>
      <dgm:t>
        <a:bodyPr/>
        <a:lstStyle/>
        <a:p>
          <a:endParaRPr lang="en-US"/>
        </a:p>
      </dgm:t>
    </dgm:pt>
    <dgm:pt modelId="{64B32FB6-3574-4ED7-B554-B72A9AAEAB5C}">
      <dgm:prSet phldrT="[Text]"/>
      <dgm:spPr/>
      <dgm:t>
        <a:bodyPr/>
        <a:lstStyle/>
        <a:p>
          <a:endParaRPr lang="en-US"/>
        </a:p>
      </dgm:t>
    </dgm:pt>
    <dgm:pt modelId="{4C9AFD07-3764-4E1E-9FDD-1AA3F0217730}" type="parTrans" cxnId="{DDD349D0-E761-47A9-998F-C91B7FB3F1C6}">
      <dgm:prSet/>
      <dgm:spPr/>
      <dgm:t>
        <a:bodyPr/>
        <a:lstStyle/>
        <a:p>
          <a:endParaRPr lang="en-US"/>
        </a:p>
      </dgm:t>
    </dgm:pt>
    <dgm:pt modelId="{63DD716C-0329-45C0-8CBE-B98BFA43B8A6}" type="sibTrans" cxnId="{DDD349D0-E761-47A9-998F-C91B7FB3F1C6}">
      <dgm:prSet/>
      <dgm:spPr/>
      <dgm:t>
        <a:bodyPr/>
        <a:lstStyle/>
        <a:p>
          <a:endParaRPr lang="en-US"/>
        </a:p>
      </dgm:t>
    </dgm:pt>
    <dgm:pt modelId="{85D47EB2-45D0-42D0-88D3-5D484E4D0DF1}">
      <dgm:prSet phldrT="[Text]"/>
      <dgm:spPr/>
      <dgm:t>
        <a:bodyPr/>
        <a:lstStyle/>
        <a:p>
          <a:endParaRPr lang="en-US"/>
        </a:p>
      </dgm:t>
    </dgm:pt>
    <dgm:pt modelId="{C423F73F-C9C9-470D-A525-FCF8A730348B}" type="parTrans" cxnId="{8F078D9A-6EA6-4D45-99E8-D1A75A977D42}">
      <dgm:prSet/>
      <dgm:spPr/>
      <dgm:t>
        <a:bodyPr/>
        <a:lstStyle/>
        <a:p>
          <a:endParaRPr lang="en-US"/>
        </a:p>
      </dgm:t>
    </dgm:pt>
    <dgm:pt modelId="{81CBD33F-2F25-4A1B-B89C-626B28AD4033}" type="sibTrans" cxnId="{8F078D9A-6EA6-4D45-99E8-D1A75A977D42}">
      <dgm:prSet/>
      <dgm:spPr/>
      <dgm:t>
        <a:bodyPr/>
        <a:lstStyle/>
        <a:p>
          <a:endParaRPr lang="en-US"/>
        </a:p>
      </dgm:t>
    </dgm:pt>
    <dgm:pt modelId="{6EC7B33D-3EF4-4F37-B5C2-68646EEC9772}" type="pres">
      <dgm:prSet presAssocID="{E802C1B8-5138-4A5F-A798-49FBAF537656}" presName="cycle" presStyleCnt="0">
        <dgm:presLayoutVars>
          <dgm:dir/>
          <dgm:resizeHandles val="exact"/>
        </dgm:presLayoutVars>
      </dgm:prSet>
      <dgm:spPr/>
    </dgm:pt>
    <dgm:pt modelId="{6B41A687-D575-4807-B4AC-0B1DDD20E99D}" type="pres">
      <dgm:prSet presAssocID="{6FF0ECA2-472F-4F8D-ABA2-9C770AFC868A}" presName="dummy" presStyleCnt="0"/>
      <dgm:spPr/>
    </dgm:pt>
    <dgm:pt modelId="{CC3C275B-D576-40E0-9422-506AC0BD1D7B}" type="pres">
      <dgm:prSet presAssocID="{6FF0ECA2-472F-4F8D-ABA2-9C770AFC868A}" presName="node" presStyleLbl="revTx" presStyleIdx="0" presStyleCnt="3">
        <dgm:presLayoutVars>
          <dgm:bulletEnabled val="1"/>
        </dgm:presLayoutVars>
      </dgm:prSet>
      <dgm:spPr/>
    </dgm:pt>
    <dgm:pt modelId="{C5F4D05F-DF4C-4E6A-B679-BF7A3B7FB3C0}" type="pres">
      <dgm:prSet presAssocID="{CB2507F1-F090-44C5-93C6-45BF5E696C0A}" presName="sibTrans" presStyleLbl="node1" presStyleIdx="0" presStyleCnt="3" custLinFactNeighborX="-17183" custLinFactNeighborY="12211"/>
      <dgm:spPr/>
    </dgm:pt>
    <dgm:pt modelId="{24A29C85-96AD-4F0E-85D2-0A2363711B4B}" type="pres">
      <dgm:prSet presAssocID="{85D47EB2-45D0-42D0-88D3-5D484E4D0DF1}" presName="dummy" presStyleCnt="0"/>
      <dgm:spPr/>
    </dgm:pt>
    <dgm:pt modelId="{092380B2-ED52-47F8-8C84-E3B9BD6B7201}" type="pres">
      <dgm:prSet presAssocID="{85D47EB2-45D0-42D0-88D3-5D484E4D0DF1}" presName="node" presStyleLbl="revTx" presStyleIdx="1" presStyleCnt="3">
        <dgm:presLayoutVars>
          <dgm:bulletEnabled val="1"/>
        </dgm:presLayoutVars>
      </dgm:prSet>
      <dgm:spPr/>
    </dgm:pt>
    <dgm:pt modelId="{6D09278E-CE8F-45AF-B809-D581D70136C2}" type="pres">
      <dgm:prSet presAssocID="{81CBD33F-2F25-4A1B-B89C-626B28AD4033}" presName="sibTrans" presStyleLbl="node1" presStyleIdx="1" presStyleCnt="3" custLinFactNeighborX="-10785" custLinFactNeighborY="4625"/>
      <dgm:spPr/>
    </dgm:pt>
    <dgm:pt modelId="{7BD123B5-B16F-44E0-B4B9-A27B5A7B002A}" type="pres">
      <dgm:prSet presAssocID="{64B32FB6-3574-4ED7-B554-B72A9AAEAB5C}" presName="dummy" presStyleCnt="0"/>
      <dgm:spPr/>
    </dgm:pt>
    <dgm:pt modelId="{BC37BBDA-909E-4C3F-B5D6-3780896F4E1D}" type="pres">
      <dgm:prSet presAssocID="{64B32FB6-3574-4ED7-B554-B72A9AAEAB5C}" presName="node" presStyleLbl="revTx" presStyleIdx="2" presStyleCnt="3">
        <dgm:presLayoutVars>
          <dgm:bulletEnabled val="1"/>
        </dgm:presLayoutVars>
      </dgm:prSet>
      <dgm:spPr/>
    </dgm:pt>
    <dgm:pt modelId="{1E2EA2F7-1380-4198-A5DA-7EF86F67CF5D}" type="pres">
      <dgm:prSet presAssocID="{63DD716C-0329-45C0-8CBE-B98BFA43B8A6}" presName="sibTrans" presStyleLbl="node1" presStyleIdx="2" presStyleCnt="3" custLinFactNeighborX="-6398" custLinFactNeighborY="12211"/>
      <dgm:spPr/>
    </dgm:pt>
  </dgm:ptLst>
  <dgm:cxnLst>
    <dgm:cxn modelId="{5FE6E91E-B09B-4540-A516-28BBFB6B978B}" type="presOf" srcId="{6FF0ECA2-472F-4F8D-ABA2-9C770AFC868A}" destId="{CC3C275B-D576-40E0-9422-506AC0BD1D7B}" srcOrd="0" destOrd="0" presId="urn:microsoft.com/office/officeart/2005/8/layout/cycle1"/>
    <dgm:cxn modelId="{BE52D464-C37C-4E23-B63C-55C612070655}" type="presOf" srcId="{64B32FB6-3574-4ED7-B554-B72A9AAEAB5C}" destId="{BC37BBDA-909E-4C3F-B5D6-3780896F4E1D}" srcOrd="0" destOrd="0" presId="urn:microsoft.com/office/officeart/2005/8/layout/cycle1"/>
    <dgm:cxn modelId="{3EFB0845-4777-4F12-9E71-481BE1345A0C}" type="presOf" srcId="{CB2507F1-F090-44C5-93C6-45BF5E696C0A}" destId="{C5F4D05F-DF4C-4E6A-B679-BF7A3B7FB3C0}" srcOrd="0" destOrd="0" presId="urn:microsoft.com/office/officeart/2005/8/layout/cycle1"/>
    <dgm:cxn modelId="{2009486B-DD48-4604-9D8E-BB2B50920046}" srcId="{E802C1B8-5138-4A5F-A798-49FBAF537656}" destId="{6FF0ECA2-472F-4F8D-ABA2-9C770AFC868A}" srcOrd="0" destOrd="0" parTransId="{83F5A827-4798-4D6D-A1DC-BACC8D491C3A}" sibTransId="{CB2507F1-F090-44C5-93C6-45BF5E696C0A}"/>
    <dgm:cxn modelId="{4ECC0F85-516D-4D88-832F-4F5E8D397D0F}" type="presOf" srcId="{E802C1B8-5138-4A5F-A798-49FBAF537656}" destId="{6EC7B33D-3EF4-4F37-B5C2-68646EEC9772}" srcOrd="0" destOrd="0" presId="urn:microsoft.com/office/officeart/2005/8/layout/cycle1"/>
    <dgm:cxn modelId="{8F078D9A-6EA6-4D45-99E8-D1A75A977D42}" srcId="{E802C1B8-5138-4A5F-A798-49FBAF537656}" destId="{85D47EB2-45D0-42D0-88D3-5D484E4D0DF1}" srcOrd="1" destOrd="0" parTransId="{C423F73F-C9C9-470D-A525-FCF8A730348B}" sibTransId="{81CBD33F-2F25-4A1B-B89C-626B28AD4033}"/>
    <dgm:cxn modelId="{65FCA2AE-A623-4FB7-AC8B-38B6BF21D1BE}" type="presOf" srcId="{63DD716C-0329-45C0-8CBE-B98BFA43B8A6}" destId="{1E2EA2F7-1380-4198-A5DA-7EF86F67CF5D}" srcOrd="0" destOrd="0" presId="urn:microsoft.com/office/officeart/2005/8/layout/cycle1"/>
    <dgm:cxn modelId="{DDD349D0-E761-47A9-998F-C91B7FB3F1C6}" srcId="{E802C1B8-5138-4A5F-A798-49FBAF537656}" destId="{64B32FB6-3574-4ED7-B554-B72A9AAEAB5C}" srcOrd="2" destOrd="0" parTransId="{4C9AFD07-3764-4E1E-9FDD-1AA3F0217730}" sibTransId="{63DD716C-0329-45C0-8CBE-B98BFA43B8A6}"/>
    <dgm:cxn modelId="{275FFAD7-A123-4A55-8009-8E2DAF0CD310}" type="presOf" srcId="{81CBD33F-2F25-4A1B-B89C-626B28AD4033}" destId="{6D09278E-CE8F-45AF-B809-D581D70136C2}" srcOrd="0" destOrd="0" presId="urn:microsoft.com/office/officeart/2005/8/layout/cycle1"/>
    <dgm:cxn modelId="{52F27EEF-0CB4-49AB-B229-64062A4D6599}" type="presOf" srcId="{85D47EB2-45D0-42D0-88D3-5D484E4D0DF1}" destId="{092380B2-ED52-47F8-8C84-E3B9BD6B7201}" srcOrd="0" destOrd="0" presId="urn:microsoft.com/office/officeart/2005/8/layout/cycle1"/>
    <dgm:cxn modelId="{8D3569F4-7D5E-400D-A8F0-F2E348FB4E59}" type="presParOf" srcId="{6EC7B33D-3EF4-4F37-B5C2-68646EEC9772}" destId="{6B41A687-D575-4807-B4AC-0B1DDD20E99D}" srcOrd="0" destOrd="0" presId="urn:microsoft.com/office/officeart/2005/8/layout/cycle1"/>
    <dgm:cxn modelId="{2855B72C-A824-4B4D-BA1D-E6DD8750292A}" type="presParOf" srcId="{6EC7B33D-3EF4-4F37-B5C2-68646EEC9772}" destId="{CC3C275B-D576-40E0-9422-506AC0BD1D7B}" srcOrd="1" destOrd="0" presId="urn:microsoft.com/office/officeart/2005/8/layout/cycle1"/>
    <dgm:cxn modelId="{37A12A32-E6D0-4D09-B335-0FEF00C85973}" type="presParOf" srcId="{6EC7B33D-3EF4-4F37-B5C2-68646EEC9772}" destId="{C5F4D05F-DF4C-4E6A-B679-BF7A3B7FB3C0}" srcOrd="2" destOrd="0" presId="urn:microsoft.com/office/officeart/2005/8/layout/cycle1"/>
    <dgm:cxn modelId="{DAE7950C-6DAD-4C7B-A529-104A588FF30B}" type="presParOf" srcId="{6EC7B33D-3EF4-4F37-B5C2-68646EEC9772}" destId="{24A29C85-96AD-4F0E-85D2-0A2363711B4B}" srcOrd="3" destOrd="0" presId="urn:microsoft.com/office/officeart/2005/8/layout/cycle1"/>
    <dgm:cxn modelId="{D5F8DC54-D4E5-41D4-9DEA-9E7F9407D106}" type="presParOf" srcId="{6EC7B33D-3EF4-4F37-B5C2-68646EEC9772}" destId="{092380B2-ED52-47F8-8C84-E3B9BD6B7201}" srcOrd="4" destOrd="0" presId="urn:microsoft.com/office/officeart/2005/8/layout/cycle1"/>
    <dgm:cxn modelId="{E908FB00-A2CC-41CD-9588-24CD9BC4DEE3}" type="presParOf" srcId="{6EC7B33D-3EF4-4F37-B5C2-68646EEC9772}" destId="{6D09278E-CE8F-45AF-B809-D581D70136C2}" srcOrd="5" destOrd="0" presId="urn:microsoft.com/office/officeart/2005/8/layout/cycle1"/>
    <dgm:cxn modelId="{F209A94A-B34D-44D4-9313-0A7F4F02DEFE}" type="presParOf" srcId="{6EC7B33D-3EF4-4F37-B5C2-68646EEC9772}" destId="{7BD123B5-B16F-44E0-B4B9-A27B5A7B002A}" srcOrd="6" destOrd="0" presId="urn:microsoft.com/office/officeart/2005/8/layout/cycle1"/>
    <dgm:cxn modelId="{7CBF756B-55A7-419B-B47D-E609BCD58A9C}" type="presParOf" srcId="{6EC7B33D-3EF4-4F37-B5C2-68646EEC9772}" destId="{BC37BBDA-909E-4C3F-B5D6-3780896F4E1D}" srcOrd="7" destOrd="0" presId="urn:microsoft.com/office/officeart/2005/8/layout/cycle1"/>
    <dgm:cxn modelId="{AE79581C-ED08-4A7A-A3CC-0FC2F843323D}" type="presParOf" srcId="{6EC7B33D-3EF4-4F37-B5C2-68646EEC9772}" destId="{1E2EA2F7-1380-4198-A5DA-7EF86F67CF5D}"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EE86CC-5F60-438F-96FE-2B0ECC9B691F}" type="doc">
      <dgm:prSet loTypeId="urn:microsoft.com/office/officeart/2005/8/layout/cycle1" loCatId="cycle" qsTypeId="urn:microsoft.com/office/officeart/2005/8/quickstyle/3d5" qsCatId="3D" csTypeId="urn:microsoft.com/office/officeart/2005/8/colors/accent4_4" csCatId="accent4" phldr="0"/>
      <dgm:spPr/>
      <dgm:t>
        <a:bodyPr/>
        <a:lstStyle/>
        <a:p>
          <a:endParaRPr lang="en-US"/>
        </a:p>
      </dgm:t>
    </dgm:pt>
    <dgm:pt modelId="{2D65DB65-5067-4578-BBFF-0A1C8AB3FBA5}">
      <dgm:prSet phldrT="[Text]" phldr="1"/>
      <dgm:spPr/>
      <dgm:t>
        <a:bodyPr/>
        <a:lstStyle/>
        <a:p>
          <a:endParaRPr lang="en-US"/>
        </a:p>
      </dgm:t>
    </dgm:pt>
    <dgm:pt modelId="{6F5AA97C-6242-4544-AB18-9C491B5AE95D}" type="parTrans" cxnId="{B5A1862E-71A8-43F7-B2C9-4B12D7A794A7}">
      <dgm:prSet/>
      <dgm:spPr/>
      <dgm:t>
        <a:bodyPr/>
        <a:lstStyle/>
        <a:p>
          <a:endParaRPr lang="en-US"/>
        </a:p>
      </dgm:t>
    </dgm:pt>
    <dgm:pt modelId="{155E8CBA-CBF9-414A-BD47-66DFCC111FF8}" type="sibTrans" cxnId="{B5A1862E-71A8-43F7-B2C9-4B12D7A794A7}">
      <dgm:prSet/>
      <dgm:spPr/>
      <dgm:t>
        <a:bodyPr/>
        <a:lstStyle/>
        <a:p>
          <a:endParaRPr lang="en-US"/>
        </a:p>
      </dgm:t>
    </dgm:pt>
    <dgm:pt modelId="{D4B61A3D-6AFD-417B-A2C8-F11D9B0B4D88}">
      <dgm:prSet phldrT="[Text]" phldr="1"/>
      <dgm:spPr/>
      <dgm:t>
        <a:bodyPr/>
        <a:lstStyle/>
        <a:p>
          <a:endParaRPr lang="en-US"/>
        </a:p>
      </dgm:t>
    </dgm:pt>
    <dgm:pt modelId="{F58C72E3-818A-48B7-B32A-078BC9ED4EF2}" type="parTrans" cxnId="{29BC4322-0884-4F58-863F-4CCD250A9BA4}">
      <dgm:prSet/>
      <dgm:spPr/>
      <dgm:t>
        <a:bodyPr/>
        <a:lstStyle/>
        <a:p>
          <a:endParaRPr lang="en-US"/>
        </a:p>
      </dgm:t>
    </dgm:pt>
    <dgm:pt modelId="{003BFFCC-4A76-471E-881E-6F768902A94C}" type="sibTrans" cxnId="{29BC4322-0884-4F58-863F-4CCD250A9BA4}">
      <dgm:prSet/>
      <dgm:spPr/>
      <dgm:t>
        <a:bodyPr/>
        <a:lstStyle/>
        <a:p>
          <a:endParaRPr lang="en-US"/>
        </a:p>
      </dgm:t>
    </dgm:pt>
    <dgm:pt modelId="{DD239FA4-5A12-4CAE-8C71-A6534C7DF611}">
      <dgm:prSet phldrT="[Text]" phldr="1"/>
      <dgm:spPr/>
      <dgm:t>
        <a:bodyPr/>
        <a:lstStyle/>
        <a:p>
          <a:endParaRPr lang="en-US"/>
        </a:p>
      </dgm:t>
    </dgm:pt>
    <dgm:pt modelId="{F3235881-C787-423E-8265-A4C57E21873E}" type="parTrans" cxnId="{1BD08D13-08AB-484E-A619-9022FF1B14CB}">
      <dgm:prSet/>
      <dgm:spPr/>
      <dgm:t>
        <a:bodyPr/>
        <a:lstStyle/>
        <a:p>
          <a:endParaRPr lang="en-US"/>
        </a:p>
      </dgm:t>
    </dgm:pt>
    <dgm:pt modelId="{CB8CFF14-AD56-4507-99EE-B35ADEBE6443}" type="sibTrans" cxnId="{1BD08D13-08AB-484E-A619-9022FF1B14CB}">
      <dgm:prSet/>
      <dgm:spPr/>
      <dgm:t>
        <a:bodyPr/>
        <a:lstStyle/>
        <a:p>
          <a:endParaRPr lang="en-US"/>
        </a:p>
      </dgm:t>
    </dgm:pt>
    <dgm:pt modelId="{48C748C4-9723-4E8A-A575-A23AEB3F9483}">
      <dgm:prSet phldrT="[Text]" phldr="1"/>
      <dgm:spPr/>
      <dgm:t>
        <a:bodyPr/>
        <a:lstStyle/>
        <a:p>
          <a:endParaRPr lang="en-US"/>
        </a:p>
      </dgm:t>
    </dgm:pt>
    <dgm:pt modelId="{FF4744DB-4A8D-49FF-891B-F6896B4A5D67}" type="sibTrans" cxnId="{5FF7CA7A-A599-49C9-9624-43BEB1F8F30A}">
      <dgm:prSet/>
      <dgm:spPr/>
      <dgm:t>
        <a:bodyPr/>
        <a:lstStyle/>
        <a:p>
          <a:endParaRPr lang="en-US"/>
        </a:p>
      </dgm:t>
    </dgm:pt>
    <dgm:pt modelId="{32603F33-E7A9-41DA-8AB2-93E2903A784C}" type="parTrans" cxnId="{5FF7CA7A-A599-49C9-9624-43BEB1F8F30A}">
      <dgm:prSet/>
      <dgm:spPr/>
      <dgm:t>
        <a:bodyPr/>
        <a:lstStyle/>
        <a:p>
          <a:endParaRPr lang="en-US"/>
        </a:p>
      </dgm:t>
    </dgm:pt>
    <dgm:pt modelId="{5ECFCBE2-99F9-4BE0-8FDB-4A3A91CAD57A}" type="pres">
      <dgm:prSet presAssocID="{7DEE86CC-5F60-438F-96FE-2B0ECC9B691F}" presName="cycle" presStyleCnt="0">
        <dgm:presLayoutVars>
          <dgm:dir/>
          <dgm:resizeHandles val="exact"/>
        </dgm:presLayoutVars>
      </dgm:prSet>
      <dgm:spPr/>
    </dgm:pt>
    <dgm:pt modelId="{6AD7DF20-3B95-41B8-8563-2F7D9CC5686B}" type="pres">
      <dgm:prSet presAssocID="{2D65DB65-5067-4578-BBFF-0A1C8AB3FBA5}" presName="dummy" presStyleCnt="0"/>
      <dgm:spPr/>
    </dgm:pt>
    <dgm:pt modelId="{DBDF08FA-6A61-4416-9645-93F3B9B9766C}" type="pres">
      <dgm:prSet presAssocID="{2D65DB65-5067-4578-BBFF-0A1C8AB3FBA5}" presName="node" presStyleLbl="revTx" presStyleIdx="0" presStyleCnt="4">
        <dgm:presLayoutVars>
          <dgm:bulletEnabled val="1"/>
        </dgm:presLayoutVars>
      </dgm:prSet>
      <dgm:spPr/>
    </dgm:pt>
    <dgm:pt modelId="{69D6926B-EC9D-4C9E-8A73-307DB609BD95}" type="pres">
      <dgm:prSet presAssocID="{155E8CBA-CBF9-414A-BD47-66DFCC111FF8}" presName="sibTrans" presStyleLbl="node1" presStyleIdx="0" presStyleCnt="4" custLinFactNeighborX="766" custLinFactNeighborY="-5717"/>
      <dgm:spPr/>
    </dgm:pt>
    <dgm:pt modelId="{F036F5E2-A00B-4F17-9459-C2D2871A360A}" type="pres">
      <dgm:prSet presAssocID="{D4B61A3D-6AFD-417B-A2C8-F11D9B0B4D88}" presName="dummy" presStyleCnt="0"/>
      <dgm:spPr/>
    </dgm:pt>
    <dgm:pt modelId="{DCE7A067-DCBC-4617-A980-33176BCA719C}" type="pres">
      <dgm:prSet presAssocID="{D4B61A3D-6AFD-417B-A2C8-F11D9B0B4D88}" presName="node" presStyleLbl="revTx" presStyleIdx="1" presStyleCnt="4">
        <dgm:presLayoutVars>
          <dgm:bulletEnabled val="1"/>
        </dgm:presLayoutVars>
      </dgm:prSet>
      <dgm:spPr/>
    </dgm:pt>
    <dgm:pt modelId="{3C8E3F7C-CB1A-4610-8C17-4A3BA7EA0FC2}" type="pres">
      <dgm:prSet presAssocID="{003BFFCC-4A76-471E-881E-6F768902A94C}" presName="sibTrans" presStyleLbl="node1" presStyleIdx="1" presStyleCnt="4" custLinFactNeighborX="-1749" custLinFactNeighborY="3178"/>
      <dgm:spPr/>
    </dgm:pt>
    <dgm:pt modelId="{C5BC2F41-F2D9-4BFF-A4A5-0FFE17F9CA64}" type="pres">
      <dgm:prSet presAssocID="{DD239FA4-5A12-4CAE-8C71-A6534C7DF611}" presName="dummy" presStyleCnt="0"/>
      <dgm:spPr/>
    </dgm:pt>
    <dgm:pt modelId="{CD223682-233D-4C25-BDFF-A3E4786386B8}" type="pres">
      <dgm:prSet presAssocID="{DD239FA4-5A12-4CAE-8C71-A6534C7DF611}" presName="node" presStyleLbl="revTx" presStyleIdx="2" presStyleCnt="4">
        <dgm:presLayoutVars>
          <dgm:bulletEnabled val="1"/>
        </dgm:presLayoutVars>
      </dgm:prSet>
      <dgm:spPr/>
    </dgm:pt>
    <dgm:pt modelId="{D357E3EC-5746-4526-B54D-8412ECFEE44D}" type="pres">
      <dgm:prSet presAssocID="{CB8CFF14-AD56-4507-99EE-B35ADEBE6443}" presName="sibTrans" presStyleLbl="node1" presStyleIdx="2" presStyleCnt="4" custLinFactNeighborX="766" custLinFactNeighborY="3684"/>
      <dgm:spPr/>
    </dgm:pt>
    <dgm:pt modelId="{17D8F7C4-8E9A-4EA9-8F86-045BCDAEA2EA}" type="pres">
      <dgm:prSet presAssocID="{48C748C4-9723-4E8A-A575-A23AEB3F9483}" presName="dummy" presStyleCnt="0"/>
      <dgm:spPr/>
    </dgm:pt>
    <dgm:pt modelId="{83105BB7-D2BA-4987-8256-3CDACB4C5CAC}" type="pres">
      <dgm:prSet presAssocID="{48C748C4-9723-4E8A-A575-A23AEB3F9483}" presName="node" presStyleLbl="revTx" presStyleIdx="3" presStyleCnt="4">
        <dgm:presLayoutVars>
          <dgm:bulletEnabled val="1"/>
        </dgm:presLayoutVars>
      </dgm:prSet>
      <dgm:spPr/>
    </dgm:pt>
    <dgm:pt modelId="{F45A135B-7A54-40E6-B859-6C95F707E164}" type="pres">
      <dgm:prSet presAssocID="{FF4744DB-4A8D-49FF-891B-F6896B4A5D67}" presName="sibTrans" presStyleLbl="node1" presStyleIdx="3" presStyleCnt="4" custLinFactNeighborX="-1749" custLinFactNeighborY="-5717"/>
      <dgm:spPr/>
    </dgm:pt>
  </dgm:ptLst>
  <dgm:cxnLst>
    <dgm:cxn modelId="{1BD08D13-08AB-484E-A619-9022FF1B14CB}" srcId="{7DEE86CC-5F60-438F-96FE-2B0ECC9B691F}" destId="{DD239FA4-5A12-4CAE-8C71-A6534C7DF611}" srcOrd="2" destOrd="0" parTransId="{F3235881-C787-423E-8265-A4C57E21873E}" sibTransId="{CB8CFF14-AD56-4507-99EE-B35ADEBE6443}"/>
    <dgm:cxn modelId="{2038F61E-3A8A-4A33-AC67-7DA5D402A388}" type="presOf" srcId="{155E8CBA-CBF9-414A-BD47-66DFCC111FF8}" destId="{69D6926B-EC9D-4C9E-8A73-307DB609BD95}" srcOrd="0" destOrd="0" presId="urn:microsoft.com/office/officeart/2005/8/layout/cycle1"/>
    <dgm:cxn modelId="{29BC4322-0884-4F58-863F-4CCD250A9BA4}" srcId="{7DEE86CC-5F60-438F-96FE-2B0ECC9B691F}" destId="{D4B61A3D-6AFD-417B-A2C8-F11D9B0B4D88}" srcOrd="1" destOrd="0" parTransId="{F58C72E3-818A-48B7-B32A-078BC9ED4EF2}" sibTransId="{003BFFCC-4A76-471E-881E-6F768902A94C}"/>
    <dgm:cxn modelId="{9C002D2E-4E3F-4388-8001-F25127CE1EF7}" type="presOf" srcId="{CB8CFF14-AD56-4507-99EE-B35ADEBE6443}" destId="{D357E3EC-5746-4526-B54D-8412ECFEE44D}" srcOrd="0" destOrd="0" presId="urn:microsoft.com/office/officeart/2005/8/layout/cycle1"/>
    <dgm:cxn modelId="{B5A1862E-71A8-43F7-B2C9-4B12D7A794A7}" srcId="{7DEE86CC-5F60-438F-96FE-2B0ECC9B691F}" destId="{2D65DB65-5067-4578-BBFF-0A1C8AB3FBA5}" srcOrd="0" destOrd="0" parTransId="{6F5AA97C-6242-4544-AB18-9C491B5AE95D}" sibTransId="{155E8CBA-CBF9-414A-BD47-66DFCC111FF8}"/>
    <dgm:cxn modelId="{412ED571-A532-4644-938B-1CA3795229EF}" type="presOf" srcId="{D4B61A3D-6AFD-417B-A2C8-F11D9B0B4D88}" destId="{DCE7A067-DCBC-4617-A980-33176BCA719C}" srcOrd="0" destOrd="0" presId="urn:microsoft.com/office/officeart/2005/8/layout/cycle1"/>
    <dgm:cxn modelId="{B184BA53-2D58-4339-B399-BFCD6707FD78}" type="presOf" srcId="{2D65DB65-5067-4578-BBFF-0A1C8AB3FBA5}" destId="{DBDF08FA-6A61-4416-9645-93F3B9B9766C}" srcOrd="0" destOrd="0" presId="urn:microsoft.com/office/officeart/2005/8/layout/cycle1"/>
    <dgm:cxn modelId="{5FF7CA7A-A599-49C9-9624-43BEB1F8F30A}" srcId="{7DEE86CC-5F60-438F-96FE-2B0ECC9B691F}" destId="{48C748C4-9723-4E8A-A575-A23AEB3F9483}" srcOrd="3" destOrd="0" parTransId="{32603F33-E7A9-41DA-8AB2-93E2903A784C}" sibTransId="{FF4744DB-4A8D-49FF-891B-F6896B4A5D67}"/>
    <dgm:cxn modelId="{816ACB89-126B-44C1-AEB5-914B84AD79D2}" type="presOf" srcId="{48C748C4-9723-4E8A-A575-A23AEB3F9483}" destId="{83105BB7-D2BA-4987-8256-3CDACB4C5CAC}" srcOrd="0" destOrd="0" presId="urn:microsoft.com/office/officeart/2005/8/layout/cycle1"/>
    <dgm:cxn modelId="{88FE4E9A-7E47-46E1-9F25-77B4DF035CD9}" type="presOf" srcId="{7DEE86CC-5F60-438F-96FE-2B0ECC9B691F}" destId="{5ECFCBE2-99F9-4BE0-8FDB-4A3A91CAD57A}" srcOrd="0" destOrd="0" presId="urn:microsoft.com/office/officeart/2005/8/layout/cycle1"/>
    <dgm:cxn modelId="{67E485C6-0D52-498F-9593-0111E9B84DF6}" type="presOf" srcId="{DD239FA4-5A12-4CAE-8C71-A6534C7DF611}" destId="{CD223682-233D-4C25-BDFF-A3E4786386B8}" srcOrd="0" destOrd="0" presId="urn:microsoft.com/office/officeart/2005/8/layout/cycle1"/>
    <dgm:cxn modelId="{3044F4CB-3E84-4024-B4A1-94CFD9E78C5C}" type="presOf" srcId="{003BFFCC-4A76-471E-881E-6F768902A94C}" destId="{3C8E3F7C-CB1A-4610-8C17-4A3BA7EA0FC2}" srcOrd="0" destOrd="0" presId="urn:microsoft.com/office/officeart/2005/8/layout/cycle1"/>
    <dgm:cxn modelId="{214F32F5-8814-403D-97A0-3B5BD5411298}" type="presOf" srcId="{FF4744DB-4A8D-49FF-891B-F6896B4A5D67}" destId="{F45A135B-7A54-40E6-B859-6C95F707E164}" srcOrd="0" destOrd="0" presId="urn:microsoft.com/office/officeart/2005/8/layout/cycle1"/>
    <dgm:cxn modelId="{B2E3B63C-C29B-459A-9340-6BDDE690A845}" type="presParOf" srcId="{5ECFCBE2-99F9-4BE0-8FDB-4A3A91CAD57A}" destId="{6AD7DF20-3B95-41B8-8563-2F7D9CC5686B}" srcOrd="0" destOrd="0" presId="urn:microsoft.com/office/officeart/2005/8/layout/cycle1"/>
    <dgm:cxn modelId="{B7312A35-DB0A-4E29-A630-D9E0D2AC0A9C}" type="presParOf" srcId="{5ECFCBE2-99F9-4BE0-8FDB-4A3A91CAD57A}" destId="{DBDF08FA-6A61-4416-9645-93F3B9B9766C}" srcOrd="1" destOrd="0" presId="urn:microsoft.com/office/officeart/2005/8/layout/cycle1"/>
    <dgm:cxn modelId="{24EB3887-77DB-449B-B7D5-593D0D2DEE84}" type="presParOf" srcId="{5ECFCBE2-99F9-4BE0-8FDB-4A3A91CAD57A}" destId="{69D6926B-EC9D-4C9E-8A73-307DB609BD95}" srcOrd="2" destOrd="0" presId="urn:microsoft.com/office/officeart/2005/8/layout/cycle1"/>
    <dgm:cxn modelId="{7AC0ECAF-9DC8-43E4-8A9F-6367E670F60B}" type="presParOf" srcId="{5ECFCBE2-99F9-4BE0-8FDB-4A3A91CAD57A}" destId="{F036F5E2-A00B-4F17-9459-C2D2871A360A}" srcOrd="3" destOrd="0" presId="urn:microsoft.com/office/officeart/2005/8/layout/cycle1"/>
    <dgm:cxn modelId="{6DE62F98-BCEF-497B-99C2-A4790A5E35E0}" type="presParOf" srcId="{5ECFCBE2-99F9-4BE0-8FDB-4A3A91CAD57A}" destId="{DCE7A067-DCBC-4617-A980-33176BCA719C}" srcOrd="4" destOrd="0" presId="urn:microsoft.com/office/officeart/2005/8/layout/cycle1"/>
    <dgm:cxn modelId="{41E404AB-E586-46B3-A903-454E94FFC819}" type="presParOf" srcId="{5ECFCBE2-99F9-4BE0-8FDB-4A3A91CAD57A}" destId="{3C8E3F7C-CB1A-4610-8C17-4A3BA7EA0FC2}" srcOrd="5" destOrd="0" presId="urn:microsoft.com/office/officeart/2005/8/layout/cycle1"/>
    <dgm:cxn modelId="{7A09116C-F942-4493-BB5C-07248CFB7974}" type="presParOf" srcId="{5ECFCBE2-99F9-4BE0-8FDB-4A3A91CAD57A}" destId="{C5BC2F41-F2D9-4BFF-A4A5-0FFE17F9CA64}" srcOrd="6" destOrd="0" presId="urn:microsoft.com/office/officeart/2005/8/layout/cycle1"/>
    <dgm:cxn modelId="{FEF28D22-D268-496F-B9C6-DCC61C355649}" type="presParOf" srcId="{5ECFCBE2-99F9-4BE0-8FDB-4A3A91CAD57A}" destId="{CD223682-233D-4C25-BDFF-A3E4786386B8}" srcOrd="7" destOrd="0" presId="urn:microsoft.com/office/officeart/2005/8/layout/cycle1"/>
    <dgm:cxn modelId="{9709E0B4-73BE-46DA-97C2-C70CDE4C04DE}" type="presParOf" srcId="{5ECFCBE2-99F9-4BE0-8FDB-4A3A91CAD57A}" destId="{D357E3EC-5746-4526-B54D-8412ECFEE44D}" srcOrd="8" destOrd="0" presId="urn:microsoft.com/office/officeart/2005/8/layout/cycle1"/>
    <dgm:cxn modelId="{A5812ED7-E305-4AD1-9AAC-9A48305B5C5A}" type="presParOf" srcId="{5ECFCBE2-99F9-4BE0-8FDB-4A3A91CAD57A}" destId="{17D8F7C4-8E9A-4EA9-8F86-045BCDAEA2EA}" srcOrd="9" destOrd="0" presId="urn:microsoft.com/office/officeart/2005/8/layout/cycle1"/>
    <dgm:cxn modelId="{717DCD21-2D9E-4CAC-BEB9-C4F674CE202C}" type="presParOf" srcId="{5ECFCBE2-99F9-4BE0-8FDB-4A3A91CAD57A}" destId="{83105BB7-D2BA-4987-8256-3CDACB4C5CAC}" srcOrd="10" destOrd="0" presId="urn:microsoft.com/office/officeart/2005/8/layout/cycle1"/>
    <dgm:cxn modelId="{3236286E-D148-4D53-8010-8ECFD0109518}" type="presParOf" srcId="{5ECFCBE2-99F9-4BE0-8FDB-4A3A91CAD57A}" destId="{F45A135B-7A54-40E6-B859-6C95F707E164}" srcOrd="11" destOrd="0" presId="urn:microsoft.com/office/officeart/2005/8/layout/cycle1"/>
  </dgm:cxnLst>
  <dgm:bg>
    <a:effectLst>
      <a:outerShdw blurRad="63500" sx="102000" sy="102000" algn="ctr"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C275B-D576-40E0-9422-506AC0BD1D7B}">
      <dsp:nvSpPr>
        <dsp:cNvPr id="0" name=""/>
        <dsp:cNvSpPr/>
      </dsp:nvSpPr>
      <dsp:spPr>
        <a:xfrm>
          <a:off x="2587189" y="245830"/>
          <a:ext cx="1248888" cy="124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a:p>
      </dsp:txBody>
      <dsp:txXfrm>
        <a:off x="2587189" y="245830"/>
        <a:ext cx="1248888" cy="1248888"/>
      </dsp:txXfrm>
    </dsp:sp>
    <dsp:sp modelId="{C5F4D05F-DF4C-4E6A-B679-BF7A3B7FB3C0}">
      <dsp:nvSpPr>
        <dsp:cNvPr id="0" name=""/>
        <dsp:cNvSpPr/>
      </dsp:nvSpPr>
      <dsp:spPr>
        <a:xfrm>
          <a:off x="174481" y="360350"/>
          <a:ext cx="2955744" cy="2955744"/>
        </a:xfrm>
        <a:prstGeom prst="circularArrow">
          <a:avLst>
            <a:gd name="adj1" fmla="val 8239"/>
            <a:gd name="adj2" fmla="val 575338"/>
            <a:gd name="adj3" fmla="val 2967419"/>
            <a:gd name="adj4" fmla="val 49335"/>
            <a:gd name="adj5" fmla="val 9613"/>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92380B2-ED52-47F8-8C84-E3B9BD6B7201}">
      <dsp:nvSpPr>
        <dsp:cNvPr id="0" name=""/>
        <dsp:cNvSpPr/>
      </dsp:nvSpPr>
      <dsp:spPr>
        <a:xfrm>
          <a:off x="1535795" y="2066897"/>
          <a:ext cx="1248888" cy="124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1535795" y="2066897"/>
        <a:ext cx="1248888" cy="1248888"/>
      </dsp:txXfrm>
    </dsp:sp>
    <dsp:sp modelId="{6D09278E-CE8F-45AF-B809-D581D70136C2}">
      <dsp:nvSpPr>
        <dsp:cNvPr id="0" name=""/>
        <dsp:cNvSpPr/>
      </dsp:nvSpPr>
      <dsp:spPr>
        <a:xfrm>
          <a:off x="363590" y="136127"/>
          <a:ext cx="2955744" cy="2955744"/>
        </a:xfrm>
        <a:prstGeom prst="circularArrow">
          <a:avLst>
            <a:gd name="adj1" fmla="val 8239"/>
            <a:gd name="adj2" fmla="val 575338"/>
            <a:gd name="adj3" fmla="val 10175327"/>
            <a:gd name="adj4" fmla="val 7257243"/>
            <a:gd name="adj5" fmla="val 9613"/>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BC37BBDA-909E-4C3F-B5D6-3780896F4E1D}">
      <dsp:nvSpPr>
        <dsp:cNvPr id="0" name=""/>
        <dsp:cNvSpPr/>
      </dsp:nvSpPr>
      <dsp:spPr>
        <a:xfrm>
          <a:off x="484402" y="245830"/>
          <a:ext cx="1248888" cy="124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484402" y="245830"/>
        <a:ext cx="1248888" cy="1248888"/>
      </dsp:txXfrm>
    </dsp:sp>
    <dsp:sp modelId="{1E2EA2F7-1380-4198-A5DA-7EF86F67CF5D}">
      <dsp:nvSpPr>
        <dsp:cNvPr id="0" name=""/>
        <dsp:cNvSpPr/>
      </dsp:nvSpPr>
      <dsp:spPr>
        <a:xfrm>
          <a:off x="493259" y="360350"/>
          <a:ext cx="2955744" cy="2955744"/>
        </a:xfrm>
        <a:prstGeom prst="circularArrow">
          <a:avLst>
            <a:gd name="adj1" fmla="val 8239"/>
            <a:gd name="adj2" fmla="val 575338"/>
            <a:gd name="adj3" fmla="val 16860050"/>
            <a:gd name="adj4" fmla="val 14964612"/>
            <a:gd name="adj5" fmla="val 9613"/>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F08FA-6A61-4416-9645-93F3B9B9766C}">
      <dsp:nvSpPr>
        <dsp:cNvPr id="0" name=""/>
        <dsp:cNvSpPr/>
      </dsp:nvSpPr>
      <dsp:spPr>
        <a:xfrm>
          <a:off x="2453919" y="70033"/>
          <a:ext cx="1116688" cy="1116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2453919" y="70033"/>
        <a:ext cx="1116688" cy="1116688"/>
      </dsp:txXfrm>
    </dsp:sp>
    <dsp:sp modelId="{69D6926B-EC9D-4C9E-8A73-307DB609BD95}">
      <dsp:nvSpPr>
        <dsp:cNvPr id="0" name=""/>
        <dsp:cNvSpPr/>
      </dsp:nvSpPr>
      <dsp:spPr>
        <a:xfrm>
          <a:off x="511353" y="-180579"/>
          <a:ext cx="3153727" cy="3153727"/>
        </a:xfrm>
        <a:prstGeom prst="circularArrow">
          <a:avLst>
            <a:gd name="adj1" fmla="val 6905"/>
            <a:gd name="adj2" fmla="val 465559"/>
            <a:gd name="adj3" fmla="val 548546"/>
            <a:gd name="adj4" fmla="val 20585896"/>
            <a:gd name="adj5" fmla="val 8055"/>
          </a:avLst>
        </a:prstGeom>
        <a:solidFill>
          <a:schemeClr val="accent4">
            <a:shade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DCE7A067-DCBC-4617-A980-33176BCA719C}">
      <dsp:nvSpPr>
        <dsp:cNvPr id="0" name=""/>
        <dsp:cNvSpPr/>
      </dsp:nvSpPr>
      <dsp:spPr>
        <a:xfrm>
          <a:off x="2453919" y="1966442"/>
          <a:ext cx="1116688" cy="1116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2453919" y="1966442"/>
        <a:ext cx="1116688" cy="1116688"/>
      </dsp:txXfrm>
    </dsp:sp>
    <dsp:sp modelId="{3C8E3F7C-CB1A-4610-8C17-4A3BA7EA0FC2}">
      <dsp:nvSpPr>
        <dsp:cNvPr id="0" name=""/>
        <dsp:cNvSpPr/>
      </dsp:nvSpPr>
      <dsp:spPr>
        <a:xfrm>
          <a:off x="432037" y="99944"/>
          <a:ext cx="3153727" cy="3153727"/>
        </a:xfrm>
        <a:prstGeom prst="circularArrow">
          <a:avLst>
            <a:gd name="adj1" fmla="val 6905"/>
            <a:gd name="adj2" fmla="val 465559"/>
            <a:gd name="adj3" fmla="val 5948546"/>
            <a:gd name="adj4" fmla="val 4385896"/>
            <a:gd name="adj5" fmla="val 8055"/>
          </a:avLst>
        </a:prstGeom>
        <a:solidFill>
          <a:schemeClr val="accent4">
            <a:shade val="50000"/>
            <a:hueOff val="-297102"/>
            <a:satOff val="0"/>
            <a:lumOff val="2415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D223682-233D-4C25-BDFF-A3E4786386B8}">
      <dsp:nvSpPr>
        <dsp:cNvPr id="0" name=""/>
        <dsp:cNvSpPr/>
      </dsp:nvSpPr>
      <dsp:spPr>
        <a:xfrm>
          <a:off x="557511" y="1966442"/>
          <a:ext cx="1116688" cy="1116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57511" y="1966442"/>
        <a:ext cx="1116688" cy="1116688"/>
      </dsp:txXfrm>
    </dsp:sp>
    <dsp:sp modelId="{D357E3EC-5746-4526-B54D-8412ECFEE44D}">
      <dsp:nvSpPr>
        <dsp:cNvPr id="0" name=""/>
        <dsp:cNvSpPr/>
      </dsp:nvSpPr>
      <dsp:spPr>
        <a:xfrm>
          <a:off x="511353" y="115901"/>
          <a:ext cx="3153727" cy="3153727"/>
        </a:xfrm>
        <a:prstGeom prst="circularArrow">
          <a:avLst>
            <a:gd name="adj1" fmla="val 6905"/>
            <a:gd name="adj2" fmla="val 465559"/>
            <a:gd name="adj3" fmla="val 11348546"/>
            <a:gd name="adj4" fmla="val 9785896"/>
            <a:gd name="adj5" fmla="val 8055"/>
          </a:avLst>
        </a:prstGeom>
        <a:solidFill>
          <a:schemeClr val="accent4">
            <a:shade val="50000"/>
            <a:hueOff val="-594204"/>
            <a:satOff val="0"/>
            <a:lumOff val="4830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3105BB7-D2BA-4987-8256-3CDACB4C5CAC}">
      <dsp:nvSpPr>
        <dsp:cNvPr id="0" name=""/>
        <dsp:cNvSpPr/>
      </dsp:nvSpPr>
      <dsp:spPr>
        <a:xfrm>
          <a:off x="557511" y="70033"/>
          <a:ext cx="1116688" cy="1116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57511" y="70033"/>
        <a:ext cx="1116688" cy="1116688"/>
      </dsp:txXfrm>
    </dsp:sp>
    <dsp:sp modelId="{F45A135B-7A54-40E6-B859-6C95F707E164}">
      <dsp:nvSpPr>
        <dsp:cNvPr id="0" name=""/>
        <dsp:cNvSpPr/>
      </dsp:nvSpPr>
      <dsp:spPr>
        <a:xfrm>
          <a:off x="432037" y="-180579"/>
          <a:ext cx="3153727" cy="3153727"/>
        </a:xfrm>
        <a:prstGeom prst="circularArrow">
          <a:avLst>
            <a:gd name="adj1" fmla="val 6905"/>
            <a:gd name="adj2" fmla="val 465559"/>
            <a:gd name="adj3" fmla="val 16748546"/>
            <a:gd name="adj4" fmla="val 15185896"/>
            <a:gd name="adj5" fmla="val 8055"/>
          </a:avLst>
        </a:prstGeom>
        <a:solidFill>
          <a:schemeClr val="accent4">
            <a:shade val="50000"/>
            <a:hueOff val="-297102"/>
            <a:satOff val="0"/>
            <a:lumOff val="2415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DF0371-80C7-47A0-8C95-E0CA4E4D66F2}" type="datetimeFigureOut">
              <a:rPr lang="en-US" smtClean="0"/>
              <a:t>12/27/2022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F87F63-1B61-4F20-B269-8E71F02BCDF9}" type="slidenum">
              <a:rPr lang="en-US" smtClean="0"/>
              <a:t>‹#›</a:t>
            </a:fld>
            <a:endParaRPr lang="en-US"/>
          </a:p>
        </p:txBody>
      </p:sp>
    </p:spTree>
    <p:extLst>
      <p:ext uri="{BB962C8B-B14F-4D97-AF65-F5344CB8AC3E}">
        <p14:creationId xmlns:p14="http://schemas.microsoft.com/office/powerpoint/2010/main" val="785910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53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222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949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87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14</a:t>
            </a:fld>
            <a:endParaRPr lang="en-US"/>
          </a:p>
        </p:txBody>
      </p:sp>
    </p:spTree>
    <p:extLst>
      <p:ext uri="{BB962C8B-B14F-4D97-AF65-F5344CB8AC3E}">
        <p14:creationId xmlns:p14="http://schemas.microsoft.com/office/powerpoint/2010/main" val="334959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15</a:t>
            </a:fld>
            <a:endParaRPr lang="en-US"/>
          </a:p>
        </p:txBody>
      </p:sp>
    </p:spTree>
    <p:extLst>
      <p:ext uri="{BB962C8B-B14F-4D97-AF65-F5344CB8AC3E}">
        <p14:creationId xmlns:p14="http://schemas.microsoft.com/office/powerpoint/2010/main" val="2507720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16</a:t>
            </a:fld>
            <a:endParaRPr lang="en-US"/>
          </a:p>
        </p:txBody>
      </p:sp>
    </p:spTree>
    <p:extLst>
      <p:ext uri="{BB962C8B-B14F-4D97-AF65-F5344CB8AC3E}">
        <p14:creationId xmlns:p14="http://schemas.microsoft.com/office/powerpoint/2010/main" val="4080982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291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18</a:t>
            </a:fld>
            <a:endParaRPr lang="en-US"/>
          </a:p>
        </p:txBody>
      </p:sp>
    </p:spTree>
    <p:extLst>
      <p:ext uri="{BB962C8B-B14F-4D97-AF65-F5344CB8AC3E}">
        <p14:creationId xmlns:p14="http://schemas.microsoft.com/office/powerpoint/2010/main" val="284713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19</a:t>
            </a:fld>
            <a:endParaRPr lang="en-US"/>
          </a:p>
        </p:txBody>
      </p:sp>
    </p:spTree>
    <p:extLst>
      <p:ext uri="{BB962C8B-B14F-4D97-AF65-F5344CB8AC3E}">
        <p14:creationId xmlns:p14="http://schemas.microsoft.com/office/powerpoint/2010/main" val="169436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20</a:t>
            </a:fld>
            <a:endParaRPr lang="en-US"/>
          </a:p>
        </p:txBody>
      </p:sp>
    </p:spTree>
    <p:extLst>
      <p:ext uri="{BB962C8B-B14F-4D97-AF65-F5344CB8AC3E}">
        <p14:creationId xmlns:p14="http://schemas.microsoft.com/office/powerpoint/2010/main" val="649567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21</a:t>
            </a:fld>
            <a:endParaRPr lang="en-US"/>
          </a:p>
        </p:txBody>
      </p:sp>
    </p:spTree>
    <p:extLst>
      <p:ext uri="{BB962C8B-B14F-4D97-AF65-F5344CB8AC3E}">
        <p14:creationId xmlns:p14="http://schemas.microsoft.com/office/powerpoint/2010/main" val="1533142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22</a:t>
            </a:fld>
            <a:endParaRPr lang="en-US"/>
          </a:p>
        </p:txBody>
      </p:sp>
    </p:spTree>
    <p:extLst>
      <p:ext uri="{BB962C8B-B14F-4D97-AF65-F5344CB8AC3E}">
        <p14:creationId xmlns:p14="http://schemas.microsoft.com/office/powerpoint/2010/main" val="1378772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23</a:t>
            </a:fld>
            <a:endParaRPr lang="en-US"/>
          </a:p>
        </p:txBody>
      </p:sp>
    </p:spTree>
    <p:extLst>
      <p:ext uri="{BB962C8B-B14F-4D97-AF65-F5344CB8AC3E}">
        <p14:creationId xmlns:p14="http://schemas.microsoft.com/office/powerpoint/2010/main" val="1312408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24</a:t>
            </a:fld>
            <a:endParaRPr lang="en-US"/>
          </a:p>
        </p:txBody>
      </p:sp>
    </p:spTree>
    <p:extLst>
      <p:ext uri="{BB962C8B-B14F-4D97-AF65-F5344CB8AC3E}">
        <p14:creationId xmlns:p14="http://schemas.microsoft.com/office/powerpoint/2010/main" val="927154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25</a:t>
            </a:fld>
            <a:endParaRPr lang="en-US"/>
          </a:p>
        </p:txBody>
      </p:sp>
    </p:spTree>
    <p:extLst>
      <p:ext uri="{BB962C8B-B14F-4D97-AF65-F5344CB8AC3E}">
        <p14:creationId xmlns:p14="http://schemas.microsoft.com/office/powerpoint/2010/main" val="3133382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26</a:t>
            </a:fld>
            <a:endParaRPr lang="en-US"/>
          </a:p>
        </p:txBody>
      </p:sp>
    </p:spTree>
    <p:extLst>
      <p:ext uri="{BB962C8B-B14F-4D97-AF65-F5344CB8AC3E}">
        <p14:creationId xmlns:p14="http://schemas.microsoft.com/office/powerpoint/2010/main" val="4262304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27</a:t>
            </a:fld>
            <a:endParaRPr lang="en-US"/>
          </a:p>
        </p:txBody>
      </p:sp>
    </p:spTree>
    <p:extLst>
      <p:ext uri="{BB962C8B-B14F-4D97-AF65-F5344CB8AC3E}">
        <p14:creationId xmlns:p14="http://schemas.microsoft.com/office/powerpoint/2010/main" val="3323119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28</a:t>
            </a:fld>
            <a:endParaRPr lang="en-US"/>
          </a:p>
        </p:txBody>
      </p:sp>
    </p:spTree>
    <p:extLst>
      <p:ext uri="{BB962C8B-B14F-4D97-AF65-F5344CB8AC3E}">
        <p14:creationId xmlns:p14="http://schemas.microsoft.com/office/powerpoint/2010/main" val="2858846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29</a:t>
            </a:fld>
            <a:endParaRPr lang="en-US"/>
          </a:p>
        </p:txBody>
      </p:sp>
    </p:spTree>
    <p:extLst>
      <p:ext uri="{BB962C8B-B14F-4D97-AF65-F5344CB8AC3E}">
        <p14:creationId xmlns:p14="http://schemas.microsoft.com/office/powerpoint/2010/main" val="30108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8087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30</a:t>
            </a:fld>
            <a:endParaRPr lang="en-US"/>
          </a:p>
        </p:txBody>
      </p:sp>
    </p:spTree>
    <p:extLst>
      <p:ext uri="{BB962C8B-B14F-4D97-AF65-F5344CB8AC3E}">
        <p14:creationId xmlns:p14="http://schemas.microsoft.com/office/powerpoint/2010/main" val="510132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31</a:t>
            </a:fld>
            <a:endParaRPr lang="en-US"/>
          </a:p>
        </p:txBody>
      </p:sp>
    </p:spTree>
    <p:extLst>
      <p:ext uri="{BB962C8B-B14F-4D97-AF65-F5344CB8AC3E}">
        <p14:creationId xmlns:p14="http://schemas.microsoft.com/office/powerpoint/2010/main" val="4186596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32</a:t>
            </a:fld>
            <a:endParaRPr lang="en-US"/>
          </a:p>
        </p:txBody>
      </p:sp>
    </p:spTree>
    <p:extLst>
      <p:ext uri="{BB962C8B-B14F-4D97-AF65-F5344CB8AC3E}">
        <p14:creationId xmlns:p14="http://schemas.microsoft.com/office/powerpoint/2010/main" val="1229360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33</a:t>
            </a:fld>
            <a:endParaRPr lang="en-US"/>
          </a:p>
        </p:txBody>
      </p:sp>
    </p:spTree>
    <p:extLst>
      <p:ext uri="{BB962C8B-B14F-4D97-AF65-F5344CB8AC3E}">
        <p14:creationId xmlns:p14="http://schemas.microsoft.com/office/powerpoint/2010/main" val="2549548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34</a:t>
            </a:fld>
            <a:endParaRPr lang="en-US"/>
          </a:p>
        </p:txBody>
      </p:sp>
    </p:spTree>
    <p:extLst>
      <p:ext uri="{BB962C8B-B14F-4D97-AF65-F5344CB8AC3E}">
        <p14:creationId xmlns:p14="http://schemas.microsoft.com/office/powerpoint/2010/main" val="1911523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35</a:t>
            </a:fld>
            <a:endParaRPr lang="en-US"/>
          </a:p>
        </p:txBody>
      </p:sp>
    </p:spTree>
    <p:extLst>
      <p:ext uri="{BB962C8B-B14F-4D97-AF65-F5344CB8AC3E}">
        <p14:creationId xmlns:p14="http://schemas.microsoft.com/office/powerpoint/2010/main" val="817022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36</a:t>
            </a:fld>
            <a:endParaRPr lang="en-US"/>
          </a:p>
        </p:txBody>
      </p:sp>
    </p:spTree>
    <p:extLst>
      <p:ext uri="{BB962C8B-B14F-4D97-AF65-F5344CB8AC3E}">
        <p14:creationId xmlns:p14="http://schemas.microsoft.com/office/powerpoint/2010/main" val="1427639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37</a:t>
            </a:fld>
            <a:endParaRPr lang="en-US"/>
          </a:p>
        </p:txBody>
      </p:sp>
    </p:spTree>
    <p:extLst>
      <p:ext uri="{BB962C8B-B14F-4D97-AF65-F5344CB8AC3E}">
        <p14:creationId xmlns:p14="http://schemas.microsoft.com/office/powerpoint/2010/main" val="1039489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38</a:t>
            </a:fld>
            <a:endParaRPr lang="en-US"/>
          </a:p>
        </p:txBody>
      </p:sp>
    </p:spTree>
    <p:extLst>
      <p:ext uri="{BB962C8B-B14F-4D97-AF65-F5344CB8AC3E}">
        <p14:creationId xmlns:p14="http://schemas.microsoft.com/office/powerpoint/2010/main" val="690207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39</a:t>
            </a:fld>
            <a:endParaRPr lang="en-US"/>
          </a:p>
        </p:txBody>
      </p:sp>
    </p:spTree>
    <p:extLst>
      <p:ext uri="{BB962C8B-B14F-4D97-AF65-F5344CB8AC3E}">
        <p14:creationId xmlns:p14="http://schemas.microsoft.com/office/powerpoint/2010/main" val="307111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40</a:t>
            </a:fld>
            <a:endParaRPr lang="en-US"/>
          </a:p>
        </p:txBody>
      </p:sp>
    </p:spTree>
    <p:extLst>
      <p:ext uri="{BB962C8B-B14F-4D97-AF65-F5344CB8AC3E}">
        <p14:creationId xmlns:p14="http://schemas.microsoft.com/office/powerpoint/2010/main" val="52692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41</a:t>
            </a:fld>
            <a:endParaRPr lang="en-US"/>
          </a:p>
        </p:txBody>
      </p:sp>
    </p:spTree>
    <p:extLst>
      <p:ext uri="{BB962C8B-B14F-4D97-AF65-F5344CB8AC3E}">
        <p14:creationId xmlns:p14="http://schemas.microsoft.com/office/powerpoint/2010/main" val="265161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42</a:t>
            </a:fld>
            <a:endParaRPr lang="en-US"/>
          </a:p>
        </p:txBody>
      </p:sp>
    </p:spTree>
    <p:extLst>
      <p:ext uri="{BB962C8B-B14F-4D97-AF65-F5344CB8AC3E}">
        <p14:creationId xmlns:p14="http://schemas.microsoft.com/office/powerpoint/2010/main" val="11966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43</a:t>
            </a:fld>
            <a:endParaRPr lang="en-US"/>
          </a:p>
        </p:txBody>
      </p:sp>
    </p:spTree>
    <p:extLst>
      <p:ext uri="{BB962C8B-B14F-4D97-AF65-F5344CB8AC3E}">
        <p14:creationId xmlns:p14="http://schemas.microsoft.com/office/powerpoint/2010/main" val="2015731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933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45</a:t>
            </a:fld>
            <a:endParaRPr/>
          </a:p>
        </p:txBody>
      </p:sp>
    </p:spTree>
    <p:extLst>
      <p:ext uri="{BB962C8B-B14F-4D97-AF65-F5344CB8AC3E}">
        <p14:creationId xmlns:p14="http://schemas.microsoft.com/office/powerpoint/2010/main" val="762417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127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51</a:t>
            </a:fld>
            <a:endParaRPr lang="en-US"/>
          </a:p>
        </p:txBody>
      </p:sp>
    </p:spTree>
    <p:extLst>
      <p:ext uri="{BB962C8B-B14F-4D97-AF65-F5344CB8AC3E}">
        <p14:creationId xmlns:p14="http://schemas.microsoft.com/office/powerpoint/2010/main" val="133536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52</a:t>
            </a:fld>
            <a:endParaRPr lang="en-US"/>
          </a:p>
        </p:txBody>
      </p:sp>
    </p:spTree>
    <p:extLst>
      <p:ext uri="{BB962C8B-B14F-4D97-AF65-F5344CB8AC3E}">
        <p14:creationId xmlns:p14="http://schemas.microsoft.com/office/powerpoint/2010/main" val="9863392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53</a:t>
            </a:fld>
            <a:endParaRPr lang="en-US"/>
          </a:p>
        </p:txBody>
      </p:sp>
    </p:spTree>
    <p:extLst>
      <p:ext uri="{BB962C8B-B14F-4D97-AF65-F5344CB8AC3E}">
        <p14:creationId xmlns:p14="http://schemas.microsoft.com/office/powerpoint/2010/main" val="914204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54</a:t>
            </a:fld>
            <a:endParaRPr lang="en-US"/>
          </a:p>
        </p:txBody>
      </p:sp>
    </p:spTree>
    <p:extLst>
      <p:ext uri="{BB962C8B-B14F-4D97-AF65-F5344CB8AC3E}">
        <p14:creationId xmlns:p14="http://schemas.microsoft.com/office/powerpoint/2010/main" val="2716769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55</a:t>
            </a:fld>
            <a:endParaRPr lang="en-US"/>
          </a:p>
        </p:txBody>
      </p:sp>
    </p:spTree>
    <p:extLst>
      <p:ext uri="{BB962C8B-B14F-4D97-AF65-F5344CB8AC3E}">
        <p14:creationId xmlns:p14="http://schemas.microsoft.com/office/powerpoint/2010/main" val="940909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56</a:t>
            </a:fld>
            <a:endParaRPr lang="en-US"/>
          </a:p>
        </p:txBody>
      </p:sp>
    </p:spTree>
    <p:extLst>
      <p:ext uri="{BB962C8B-B14F-4D97-AF65-F5344CB8AC3E}">
        <p14:creationId xmlns:p14="http://schemas.microsoft.com/office/powerpoint/2010/main" val="1233155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57</a:t>
            </a:fld>
            <a:endParaRPr lang="en-US"/>
          </a:p>
        </p:txBody>
      </p:sp>
    </p:spTree>
    <p:extLst>
      <p:ext uri="{BB962C8B-B14F-4D97-AF65-F5344CB8AC3E}">
        <p14:creationId xmlns:p14="http://schemas.microsoft.com/office/powerpoint/2010/main" val="41588706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58</a:t>
            </a:fld>
            <a:endParaRPr lang="en-US"/>
          </a:p>
        </p:txBody>
      </p:sp>
    </p:spTree>
    <p:extLst>
      <p:ext uri="{BB962C8B-B14F-4D97-AF65-F5344CB8AC3E}">
        <p14:creationId xmlns:p14="http://schemas.microsoft.com/office/powerpoint/2010/main" val="5089273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59</a:t>
            </a:fld>
            <a:endParaRPr lang="en-US"/>
          </a:p>
        </p:txBody>
      </p:sp>
    </p:spTree>
    <p:extLst>
      <p:ext uri="{BB962C8B-B14F-4D97-AF65-F5344CB8AC3E}">
        <p14:creationId xmlns:p14="http://schemas.microsoft.com/office/powerpoint/2010/main" val="145859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15970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60</a:t>
            </a:fld>
            <a:endParaRPr lang="en-US"/>
          </a:p>
        </p:txBody>
      </p:sp>
    </p:spTree>
    <p:extLst>
      <p:ext uri="{BB962C8B-B14F-4D97-AF65-F5344CB8AC3E}">
        <p14:creationId xmlns:p14="http://schemas.microsoft.com/office/powerpoint/2010/main" val="25135499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61</a:t>
            </a:fld>
            <a:endParaRPr lang="en-US"/>
          </a:p>
        </p:txBody>
      </p:sp>
    </p:spTree>
    <p:extLst>
      <p:ext uri="{BB962C8B-B14F-4D97-AF65-F5344CB8AC3E}">
        <p14:creationId xmlns:p14="http://schemas.microsoft.com/office/powerpoint/2010/main" val="13435062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62</a:t>
            </a:fld>
            <a:endParaRPr lang="en-US"/>
          </a:p>
        </p:txBody>
      </p:sp>
    </p:spTree>
    <p:extLst>
      <p:ext uri="{BB962C8B-B14F-4D97-AF65-F5344CB8AC3E}">
        <p14:creationId xmlns:p14="http://schemas.microsoft.com/office/powerpoint/2010/main" val="32861250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63</a:t>
            </a:fld>
            <a:endParaRPr lang="en-US"/>
          </a:p>
        </p:txBody>
      </p:sp>
    </p:spTree>
    <p:extLst>
      <p:ext uri="{BB962C8B-B14F-4D97-AF65-F5344CB8AC3E}">
        <p14:creationId xmlns:p14="http://schemas.microsoft.com/office/powerpoint/2010/main" val="3895942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64</a:t>
            </a:fld>
            <a:endParaRPr lang="en-US"/>
          </a:p>
        </p:txBody>
      </p:sp>
    </p:spTree>
    <p:extLst>
      <p:ext uri="{BB962C8B-B14F-4D97-AF65-F5344CB8AC3E}">
        <p14:creationId xmlns:p14="http://schemas.microsoft.com/office/powerpoint/2010/main" val="515838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65</a:t>
            </a:fld>
            <a:endParaRPr lang="en-US"/>
          </a:p>
        </p:txBody>
      </p:sp>
    </p:spTree>
    <p:extLst>
      <p:ext uri="{BB962C8B-B14F-4D97-AF65-F5344CB8AC3E}">
        <p14:creationId xmlns:p14="http://schemas.microsoft.com/office/powerpoint/2010/main" val="42717630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66</a:t>
            </a:fld>
            <a:endParaRPr lang="en-US"/>
          </a:p>
        </p:txBody>
      </p:sp>
    </p:spTree>
    <p:extLst>
      <p:ext uri="{BB962C8B-B14F-4D97-AF65-F5344CB8AC3E}">
        <p14:creationId xmlns:p14="http://schemas.microsoft.com/office/powerpoint/2010/main" val="34486773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67</a:t>
            </a:fld>
            <a:endParaRPr lang="en-US"/>
          </a:p>
        </p:txBody>
      </p:sp>
    </p:spTree>
    <p:extLst>
      <p:ext uri="{BB962C8B-B14F-4D97-AF65-F5344CB8AC3E}">
        <p14:creationId xmlns:p14="http://schemas.microsoft.com/office/powerpoint/2010/main" val="33801007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68</a:t>
            </a:fld>
            <a:endParaRPr lang="en-US"/>
          </a:p>
        </p:txBody>
      </p:sp>
    </p:spTree>
    <p:extLst>
      <p:ext uri="{BB962C8B-B14F-4D97-AF65-F5344CB8AC3E}">
        <p14:creationId xmlns:p14="http://schemas.microsoft.com/office/powerpoint/2010/main" val="1523514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69</a:t>
            </a:fld>
            <a:endParaRPr lang="en-US"/>
          </a:p>
        </p:txBody>
      </p:sp>
    </p:spTree>
    <p:extLst>
      <p:ext uri="{BB962C8B-B14F-4D97-AF65-F5344CB8AC3E}">
        <p14:creationId xmlns:p14="http://schemas.microsoft.com/office/powerpoint/2010/main" val="2891255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58201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70</a:t>
            </a:fld>
            <a:endParaRPr lang="en-US"/>
          </a:p>
        </p:txBody>
      </p:sp>
    </p:spTree>
    <p:extLst>
      <p:ext uri="{BB962C8B-B14F-4D97-AF65-F5344CB8AC3E}">
        <p14:creationId xmlns:p14="http://schemas.microsoft.com/office/powerpoint/2010/main" val="30696012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71</a:t>
            </a:fld>
            <a:endParaRPr lang="en-US"/>
          </a:p>
        </p:txBody>
      </p:sp>
    </p:spTree>
    <p:extLst>
      <p:ext uri="{BB962C8B-B14F-4D97-AF65-F5344CB8AC3E}">
        <p14:creationId xmlns:p14="http://schemas.microsoft.com/office/powerpoint/2010/main" val="479370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72</a:t>
            </a:fld>
            <a:endParaRPr lang="en-US"/>
          </a:p>
        </p:txBody>
      </p:sp>
    </p:spTree>
    <p:extLst>
      <p:ext uri="{BB962C8B-B14F-4D97-AF65-F5344CB8AC3E}">
        <p14:creationId xmlns:p14="http://schemas.microsoft.com/office/powerpoint/2010/main" val="506303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73</a:t>
            </a:fld>
            <a:endParaRPr lang="en-US"/>
          </a:p>
        </p:txBody>
      </p:sp>
    </p:spTree>
    <p:extLst>
      <p:ext uri="{BB962C8B-B14F-4D97-AF65-F5344CB8AC3E}">
        <p14:creationId xmlns:p14="http://schemas.microsoft.com/office/powerpoint/2010/main" val="41597468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74</a:t>
            </a:fld>
            <a:endParaRPr lang="en-US"/>
          </a:p>
        </p:txBody>
      </p:sp>
    </p:spTree>
    <p:extLst>
      <p:ext uri="{BB962C8B-B14F-4D97-AF65-F5344CB8AC3E}">
        <p14:creationId xmlns:p14="http://schemas.microsoft.com/office/powerpoint/2010/main" val="26931035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75</a:t>
            </a:fld>
            <a:endParaRPr lang="en-US"/>
          </a:p>
        </p:txBody>
      </p:sp>
    </p:spTree>
    <p:extLst>
      <p:ext uri="{BB962C8B-B14F-4D97-AF65-F5344CB8AC3E}">
        <p14:creationId xmlns:p14="http://schemas.microsoft.com/office/powerpoint/2010/main" val="12598137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9652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77</a:t>
            </a:fld>
            <a:endParaRPr lang="en-US"/>
          </a:p>
        </p:txBody>
      </p:sp>
    </p:spTree>
    <p:extLst>
      <p:ext uri="{BB962C8B-B14F-4D97-AF65-F5344CB8AC3E}">
        <p14:creationId xmlns:p14="http://schemas.microsoft.com/office/powerpoint/2010/main" val="37438893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78</a:t>
            </a:fld>
            <a:endParaRPr lang="en-US"/>
          </a:p>
        </p:txBody>
      </p:sp>
    </p:spTree>
    <p:extLst>
      <p:ext uri="{BB962C8B-B14F-4D97-AF65-F5344CB8AC3E}">
        <p14:creationId xmlns:p14="http://schemas.microsoft.com/office/powerpoint/2010/main" val="432748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79</a:t>
            </a:fld>
            <a:endParaRPr lang="en-US"/>
          </a:p>
        </p:txBody>
      </p:sp>
    </p:spTree>
    <p:extLst>
      <p:ext uri="{BB962C8B-B14F-4D97-AF65-F5344CB8AC3E}">
        <p14:creationId xmlns:p14="http://schemas.microsoft.com/office/powerpoint/2010/main" val="245675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3058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80</a:t>
            </a:fld>
            <a:endParaRPr lang="en-US"/>
          </a:p>
        </p:txBody>
      </p:sp>
    </p:spTree>
    <p:extLst>
      <p:ext uri="{BB962C8B-B14F-4D97-AF65-F5344CB8AC3E}">
        <p14:creationId xmlns:p14="http://schemas.microsoft.com/office/powerpoint/2010/main" val="15377342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81</a:t>
            </a:fld>
            <a:endParaRPr lang="en-US"/>
          </a:p>
        </p:txBody>
      </p:sp>
    </p:spTree>
    <p:extLst>
      <p:ext uri="{BB962C8B-B14F-4D97-AF65-F5344CB8AC3E}">
        <p14:creationId xmlns:p14="http://schemas.microsoft.com/office/powerpoint/2010/main" val="40079397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82</a:t>
            </a:fld>
            <a:endParaRPr lang="en-US"/>
          </a:p>
        </p:txBody>
      </p:sp>
    </p:spTree>
    <p:extLst>
      <p:ext uri="{BB962C8B-B14F-4D97-AF65-F5344CB8AC3E}">
        <p14:creationId xmlns:p14="http://schemas.microsoft.com/office/powerpoint/2010/main" val="3355609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83</a:t>
            </a:fld>
            <a:endParaRPr lang="en-US"/>
          </a:p>
        </p:txBody>
      </p:sp>
    </p:spTree>
    <p:extLst>
      <p:ext uri="{BB962C8B-B14F-4D97-AF65-F5344CB8AC3E}">
        <p14:creationId xmlns:p14="http://schemas.microsoft.com/office/powerpoint/2010/main" val="26432833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84</a:t>
            </a:fld>
            <a:endParaRPr lang="en-US"/>
          </a:p>
        </p:txBody>
      </p:sp>
    </p:spTree>
    <p:extLst>
      <p:ext uri="{BB962C8B-B14F-4D97-AF65-F5344CB8AC3E}">
        <p14:creationId xmlns:p14="http://schemas.microsoft.com/office/powerpoint/2010/main" val="9335018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85</a:t>
            </a:fld>
            <a:endParaRPr lang="en-US"/>
          </a:p>
        </p:txBody>
      </p:sp>
    </p:spTree>
    <p:extLst>
      <p:ext uri="{BB962C8B-B14F-4D97-AF65-F5344CB8AC3E}">
        <p14:creationId xmlns:p14="http://schemas.microsoft.com/office/powerpoint/2010/main" val="1564937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86</a:t>
            </a:fld>
            <a:endParaRPr lang="en-US"/>
          </a:p>
        </p:txBody>
      </p:sp>
    </p:spTree>
    <p:extLst>
      <p:ext uri="{BB962C8B-B14F-4D97-AF65-F5344CB8AC3E}">
        <p14:creationId xmlns:p14="http://schemas.microsoft.com/office/powerpoint/2010/main" val="10098145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87</a:t>
            </a:fld>
            <a:endParaRPr lang="en-US"/>
          </a:p>
        </p:txBody>
      </p:sp>
    </p:spTree>
    <p:extLst>
      <p:ext uri="{BB962C8B-B14F-4D97-AF65-F5344CB8AC3E}">
        <p14:creationId xmlns:p14="http://schemas.microsoft.com/office/powerpoint/2010/main" val="1171361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88</a:t>
            </a:fld>
            <a:endParaRPr lang="en-US"/>
          </a:p>
        </p:txBody>
      </p:sp>
    </p:spTree>
    <p:extLst>
      <p:ext uri="{BB962C8B-B14F-4D97-AF65-F5344CB8AC3E}">
        <p14:creationId xmlns:p14="http://schemas.microsoft.com/office/powerpoint/2010/main" val="5817381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4BB37-30F0-45C3-AB5A-4012C1DFA831}" type="slidenum">
              <a:rPr lang="en-US" smtClean="0"/>
              <a:t>89</a:t>
            </a:fld>
            <a:endParaRPr lang="en-US"/>
          </a:p>
        </p:txBody>
      </p:sp>
    </p:spTree>
    <p:extLst>
      <p:ext uri="{BB962C8B-B14F-4D97-AF65-F5344CB8AC3E}">
        <p14:creationId xmlns:p14="http://schemas.microsoft.com/office/powerpoint/2010/main" val="3192535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8678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E2FD-9ABA-E150-3709-A47B7DA2D1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81C465-F5A5-7771-832C-50DBD2AF10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EEAAA4-825D-F1B3-F332-31C0D148FDCC}"/>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5" name="Footer Placeholder 4">
            <a:extLst>
              <a:ext uri="{FF2B5EF4-FFF2-40B4-BE49-F238E27FC236}">
                <a16:creationId xmlns:a16="http://schemas.microsoft.com/office/drawing/2014/main" id="{E04EBB2B-DCE4-94BA-48FC-CD75E67BF0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80901-7804-593A-9E38-24E755BDFBBA}"/>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3156083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F138-618E-77D8-1391-D3D83A5893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CB4751-14CB-B3AE-55C4-10FC0E2A79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B6D4-ED3D-31CB-B80C-B2A65C943C60}"/>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5" name="Footer Placeholder 4">
            <a:extLst>
              <a:ext uri="{FF2B5EF4-FFF2-40B4-BE49-F238E27FC236}">
                <a16:creationId xmlns:a16="http://schemas.microsoft.com/office/drawing/2014/main" id="{47131671-8EF9-04FD-C16F-8D14A4031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0AC94-7CEA-398D-1323-C4C52335DF39}"/>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3320684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1F9212-E452-4325-D051-37481DD689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282200-27CF-BE6A-3C33-8EC46F4E66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D7CFBF-B568-A40C-636A-91DB78B87E4F}"/>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5" name="Footer Placeholder 4">
            <a:extLst>
              <a:ext uri="{FF2B5EF4-FFF2-40B4-BE49-F238E27FC236}">
                <a16:creationId xmlns:a16="http://schemas.microsoft.com/office/drawing/2014/main" id="{7A534110-F559-751D-DFED-E3EF98FB0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4C55B-25D9-812E-4AFF-C23B9FE01F0B}"/>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3987063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êu đề chính">
  <p:cSld name="Tiêu đề chính">
    <p:bg>
      <p:bgPr>
        <a:gradFill>
          <a:gsLst>
            <a:gs pos="0">
              <a:srgbClr val="5779C7"/>
            </a:gs>
            <a:gs pos="100000">
              <a:srgbClr val="002763"/>
            </a:gs>
          </a:gsLst>
          <a:path path="circle">
            <a:fillToRect l="50000" t="50000" r="50000" b="50000"/>
          </a:path>
          <a:tileRect/>
        </a:gradFill>
        <a:effectLst/>
      </p:bgPr>
    </p:bg>
    <p:spTree>
      <p:nvGrpSpPr>
        <p:cNvPr id="1" name="Shape 15"/>
        <p:cNvGrpSpPr/>
        <p:nvPr/>
      </p:nvGrpSpPr>
      <p:grpSpPr>
        <a:xfrm>
          <a:off x="0" y="0"/>
          <a:ext cx="0" cy="0"/>
          <a:chOff x="0" y="0"/>
          <a:chExt cx="0" cy="0"/>
        </a:xfrm>
      </p:grpSpPr>
      <p:sp>
        <p:nvSpPr>
          <p:cNvPr id="16" name="Google Shape;16;p97"/>
          <p:cNvSpPr txBox="1">
            <a:spLocks noGrp="1"/>
          </p:cNvSpPr>
          <p:nvPr>
            <p:ph type="ctrTitle"/>
          </p:nvPr>
        </p:nvSpPr>
        <p:spPr>
          <a:xfrm>
            <a:off x="914400" y="1196753"/>
            <a:ext cx="10363200" cy="237626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000"/>
              <a:buFont typeface="Arial"/>
              <a:buNone/>
              <a:defRPr sz="40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7"/>
          <p:cNvSpPr txBox="1">
            <a:spLocks noGrp="1"/>
          </p:cNvSpPr>
          <p:nvPr>
            <p:ph type="subTitle" idx="1"/>
          </p:nvPr>
        </p:nvSpPr>
        <p:spPr>
          <a:xfrm>
            <a:off x="911424" y="3717032"/>
            <a:ext cx="10369152" cy="108012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Tree>
    <p:extLst>
      <p:ext uri="{BB962C8B-B14F-4D97-AF65-F5344CB8AC3E}">
        <p14:creationId xmlns:p14="http://schemas.microsoft.com/office/powerpoint/2010/main" val="34662721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êu đề + Nội dung">
  <p:cSld name="Tiêu đề + Nội dung">
    <p:spTree>
      <p:nvGrpSpPr>
        <p:cNvPr id="1" name="Shape 18"/>
        <p:cNvGrpSpPr/>
        <p:nvPr/>
      </p:nvGrpSpPr>
      <p:grpSpPr>
        <a:xfrm>
          <a:off x="0" y="0"/>
          <a:ext cx="0" cy="0"/>
          <a:chOff x="0" y="0"/>
          <a:chExt cx="0" cy="0"/>
        </a:xfrm>
      </p:grpSpPr>
      <p:sp>
        <p:nvSpPr>
          <p:cNvPr id="19" name="Google Shape;19;p66"/>
          <p:cNvSpPr txBox="1">
            <a:spLocks noGrp="1"/>
          </p:cNvSpPr>
          <p:nvPr>
            <p:ph type="body" idx="1"/>
          </p:nvPr>
        </p:nvSpPr>
        <p:spPr>
          <a:xfrm>
            <a:off x="0" y="685800"/>
            <a:ext cx="12192000" cy="6172200"/>
          </a:xfrm>
          <a:prstGeom prst="rect">
            <a:avLst/>
          </a:prstGeom>
          <a:noFill/>
          <a:ln>
            <a:noFill/>
          </a:ln>
        </p:spPr>
        <p:txBody>
          <a:bodyPr spcFirstLastPara="1" wrap="square" lIns="91425" tIns="45700" rIns="91425" bIns="45700" anchor="t" anchorCtr="0">
            <a:normAutofit/>
          </a:bodyPr>
          <a:lstStyle>
            <a:lvl1pPr marL="457200" lvl="0" indent="-400050" algn="l">
              <a:lnSpc>
                <a:spcPct val="114000"/>
              </a:lnSpc>
              <a:spcBef>
                <a:spcPts val="450"/>
              </a:spcBef>
              <a:spcAft>
                <a:spcPts val="0"/>
              </a:spcAft>
              <a:buClr>
                <a:schemeClr val="dk1"/>
              </a:buClr>
              <a:buSzPts val="2700"/>
              <a:buChar char="•"/>
              <a:defRPr sz="2700">
                <a:latin typeface="Tahoma"/>
                <a:ea typeface="Tahoma"/>
                <a:cs typeface="Tahoma"/>
                <a:sym typeface="Tahoma"/>
              </a:defRPr>
            </a:lvl1pPr>
            <a:lvl2pPr marL="914400" lvl="1" indent="-381000" algn="l">
              <a:lnSpc>
                <a:spcPct val="90000"/>
              </a:lnSpc>
              <a:spcBef>
                <a:spcPts val="500"/>
              </a:spcBef>
              <a:spcAft>
                <a:spcPts val="0"/>
              </a:spcAft>
              <a:buClr>
                <a:schemeClr val="dk1"/>
              </a:buClr>
              <a:buSzPts val="2400"/>
              <a:buChar char="•"/>
              <a:defRPr sz="2400">
                <a:latin typeface="Tahoma"/>
                <a:ea typeface="Tahoma"/>
                <a:cs typeface="Tahoma"/>
                <a:sym typeface="Tahoma"/>
              </a:defRPr>
            </a:lvl2pPr>
            <a:lvl3pPr marL="1371600" lvl="2" indent="-361950" algn="l">
              <a:lnSpc>
                <a:spcPct val="90000"/>
              </a:lnSpc>
              <a:spcBef>
                <a:spcPts val="500"/>
              </a:spcBef>
              <a:spcAft>
                <a:spcPts val="0"/>
              </a:spcAft>
              <a:buClr>
                <a:schemeClr val="dk1"/>
              </a:buClr>
              <a:buSzPts val="2100"/>
              <a:buChar char="•"/>
              <a:defRPr sz="2100">
                <a:latin typeface="Tahoma"/>
                <a:ea typeface="Tahoma"/>
                <a:cs typeface="Tahoma"/>
                <a:sym typeface="Tahoma"/>
              </a:defRPr>
            </a:lvl3pPr>
            <a:lvl4pPr marL="1828800" lvl="3" indent="-342900" algn="l">
              <a:lnSpc>
                <a:spcPct val="90000"/>
              </a:lnSpc>
              <a:spcBef>
                <a:spcPts val="500"/>
              </a:spcBef>
              <a:spcAft>
                <a:spcPts val="0"/>
              </a:spcAft>
              <a:buClr>
                <a:schemeClr val="dk1"/>
              </a:buClr>
              <a:buSzPts val="1800"/>
              <a:buChar char="•"/>
              <a:defRPr sz="1800">
                <a:latin typeface="Tahoma"/>
                <a:ea typeface="Tahoma"/>
                <a:cs typeface="Tahoma"/>
                <a:sym typeface="Tahoma"/>
              </a:defRPr>
            </a:lvl4pPr>
            <a:lvl5pPr marL="2286000" lvl="4" indent="-342900" algn="l">
              <a:lnSpc>
                <a:spcPct val="90000"/>
              </a:lnSpc>
              <a:spcBef>
                <a:spcPts val="500"/>
              </a:spcBef>
              <a:spcAft>
                <a:spcPts val="0"/>
              </a:spcAft>
              <a:buClr>
                <a:schemeClr val="dk1"/>
              </a:buClr>
              <a:buSzPts val="1800"/>
              <a:buChar char="•"/>
              <a:defRPr sz="1800">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66"/>
          <p:cNvSpPr/>
          <p:nvPr/>
        </p:nvSpPr>
        <p:spPr>
          <a:xfrm>
            <a:off x="11368684" y="6237312"/>
            <a:ext cx="823317" cy="617488"/>
          </a:xfrm>
          <a:prstGeom prst="flowChartConnector">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1" name="Google Shape;21;p66"/>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0000"/>
              </a:buClr>
              <a:buSzPts val="3000"/>
              <a:buFont typeface="Arial Narrow"/>
              <a:buNone/>
              <a:defRPr sz="3000" b="1">
                <a:solidFill>
                  <a:srgbClr val="FF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6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lvl1pPr marL="0" lvl="0" indent="0" algn="ctr">
              <a:spcBef>
                <a:spcPts val="0"/>
              </a:spcBef>
              <a:buNone/>
              <a:defRPr sz="2400" b="1" i="0" u="none" strike="noStrike" cap="none">
                <a:solidFill>
                  <a:srgbClr val="FFFF00"/>
                </a:solidFill>
                <a:latin typeface="Calibri"/>
                <a:ea typeface="Calibri"/>
                <a:cs typeface="Calibri"/>
                <a:sym typeface="Calibri"/>
              </a:defRPr>
            </a:lvl1pPr>
            <a:lvl2pPr marL="0" lvl="1" indent="0" algn="ctr">
              <a:spcBef>
                <a:spcPts val="0"/>
              </a:spcBef>
              <a:buNone/>
              <a:defRPr sz="2400" b="1" i="0" u="none" strike="noStrike" cap="none">
                <a:solidFill>
                  <a:srgbClr val="FFFF00"/>
                </a:solidFill>
                <a:latin typeface="Calibri"/>
                <a:ea typeface="Calibri"/>
                <a:cs typeface="Calibri"/>
                <a:sym typeface="Calibri"/>
              </a:defRPr>
            </a:lvl2pPr>
            <a:lvl3pPr marL="0" lvl="2" indent="0" algn="ctr">
              <a:spcBef>
                <a:spcPts val="0"/>
              </a:spcBef>
              <a:buNone/>
              <a:defRPr sz="2400" b="1" i="0" u="none" strike="noStrike" cap="none">
                <a:solidFill>
                  <a:srgbClr val="FFFF00"/>
                </a:solidFill>
                <a:latin typeface="Calibri"/>
                <a:ea typeface="Calibri"/>
                <a:cs typeface="Calibri"/>
                <a:sym typeface="Calibri"/>
              </a:defRPr>
            </a:lvl3pPr>
            <a:lvl4pPr marL="0" lvl="3" indent="0" algn="ctr">
              <a:spcBef>
                <a:spcPts val="0"/>
              </a:spcBef>
              <a:buNone/>
              <a:defRPr sz="2400" b="1" i="0" u="none" strike="noStrike" cap="none">
                <a:solidFill>
                  <a:srgbClr val="FFFF00"/>
                </a:solidFill>
                <a:latin typeface="Calibri"/>
                <a:ea typeface="Calibri"/>
                <a:cs typeface="Calibri"/>
                <a:sym typeface="Calibri"/>
              </a:defRPr>
            </a:lvl4pPr>
            <a:lvl5pPr marL="0" lvl="4" indent="0" algn="ctr">
              <a:spcBef>
                <a:spcPts val="0"/>
              </a:spcBef>
              <a:buNone/>
              <a:defRPr sz="2400" b="1" i="0" u="none" strike="noStrike" cap="none">
                <a:solidFill>
                  <a:srgbClr val="FFFF00"/>
                </a:solidFill>
                <a:latin typeface="Calibri"/>
                <a:ea typeface="Calibri"/>
                <a:cs typeface="Calibri"/>
                <a:sym typeface="Calibri"/>
              </a:defRPr>
            </a:lvl5pPr>
            <a:lvl6pPr marL="0" lvl="5" indent="0" algn="ctr">
              <a:spcBef>
                <a:spcPts val="0"/>
              </a:spcBef>
              <a:buNone/>
              <a:defRPr sz="2400" b="1" i="0" u="none" strike="noStrike" cap="none">
                <a:solidFill>
                  <a:srgbClr val="FFFF00"/>
                </a:solidFill>
                <a:latin typeface="Calibri"/>
                <a:ea typeface="Calibri"/>
                <a:cs typeface="Calibri"/>
                <a:sym typeface="Calibri"/>
              </a:defRPr>
            </a:lvl6pPr>
            <a:lvl7pPr marL="0" lvl="6" indent="0" algn="ctr">
              <a:spcBef>
                <a:spcPts val="0"/>
              </a:spcBef>
              <a:buNone/>
              <a:defRPr sz="2400" b="1" i="0" u="none" strike="noStrike" cap="none">
                <a:solidFill>
                  <a:srgbClr val="FFFF00"/>
                </a:solidFill>
                <a:latin typeface="Calibri"/>
                <a:ea typeface="Calibri"/>
                <a:cs typeface="Calibri"/>
                <a:sym typeface="Calibri"/>
              </a:defRPr>
            </a:lvl7pPr>
            <a:lvl8pPr marL="0" lvl="7" indent="0" algn="ctr">
              <a:spcBef>
                <a:spcPts val="0"/>
              </a:spcBef>
              <a:buNone/>
              <a:defRPr sz="2400" b="1" i="0" u="none" strike="noStrike" cap="none">
                <a:solidFill>
                  <a:srgbClr val="FFFF00"/>
                </a:solidFill>
                <a:latin typeface="Calibri"/>
                <a:ea typeface="Calibri"/>
                <a:cs typeface="Calibri"/>
                <a:sym typeface="Calibri"/>
              </a:defRPr>
            </a:lvl8pPr>
            <a:lvl9pPr marL="0" lvl="8" indent="0" algn="ctr">
              <a:spcBef>
                <a:spcPts val="0"/>
              </a:spcBef>
              <a:buNone/>
              <a:defRPr sz="2400" b="1" i="0" u="none" strike="noStrike" cap="none">
                <a:solidFill>
                  <a:srgbClr val="FFFF00"/>
                </a:solidFill>
                <a:latin typeface="Calibri"/>
                <a:ea typeface="Calibri"/>
                <a:cs typeface="Calibri"/>
                <a:sym typeface="Calibri"/>
              </a:defRPr>
            </a:lvl9pPr>
          </a:lstStyle>
          <a:p>
            <a:fld id="{00000000-1234-1234-1234-123412341234}" type="slidenum">
              <a:rPr lang="vi-VN" smtClean="0"/>
              <a:pPr/>
              <a:t>‹#›</a:t>
            </a:fld>
            <a:endParaRPr lang="vi-VN"/>
          </a:p>
        </p:txBody>
      </p:sp>
      <p:cxnSp>
        <p:nvCxnSpPr>
          <p:cNvPr id="23" name="Google Shape;23;p66"/>
          <p:cNvCxnSpPr/>
          <p:nvPr/>
        </p:nvCxnSpPr>
        <p:spPr>
          <a:xfrm>
            <a:off x="0" y="685800"/>
            <a:ext cx="12192000" cy="0"/>
          </a:xfrm>
          <a:prstGeom prst="straightConnector1">
            <a:avLst/>
          </a:prstGeom>
          <a:noFill/>
          <a:ln w="9525"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38274919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4DFB-7A43-7138-EF18-23ED68506F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1CF27-33F1-E445-A1C8-1B530482CC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1AC9FE-EF76-477E-C627-37B932D1F104}"/>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5" name="Footer Placeholder 4">
            <a:extLst>
              <a:ext uri="{FF2B5EF4-FFF2-40B4-BE49-F238E27FC236}">
                <a16:creationId xmlns:a16="http://schemas.microsoft.com/office/drawing/2014/main" id="{631EFF21-1D71-FACA-C6CF-5231B4108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7DB93-CE48-04C2-FE63-A8BE17EBCFEC}"/>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2889714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1C59-F416-A56C-2CFC-0E4FCB57A0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10DFEB-53CE-B625-4438-3E2A548051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688F01-E502-B1C1-84C0-562D78A5423C}"/>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5" name="Footer Placeholder 4">
            <a:extLst>
              <a:ext uri="{FF2B5EF4-FFF2-40B4-BE49-F238E27FC236}">
                <a16:creationId xmlns:a16="http://schemas.microsoft.com/office/drawing/2014/main" id="{5E4B8C58-A1CF-AE3F-679F-C958DA584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E0EDC-C86F-2824-38B9-DB2501C4B8A4}"/>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1563562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E901-9875-A175-7C27-603025EE0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A0F24-91B5-D8C0-2721-5C16E66064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7A64D-4EEC-1F9B-524F-FDA00150E0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7D2CC2-F4FB-C7D9-60DD-C67BE3E9E300}"/>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6" name="Footer Placeholder 5">
            <a:extLst>
              <a:ext uri="{FF2B5EF4-FFF2-40B4-BE49-F238E27FC236}">
                <a16:creationId xmlns:a16="http://schemas.microsoft.com/office/drawing/2014/main" id="{E3AB64DE-1501-4AB3-8C88-69798FA7B5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A5F4B-A29C-C5FB-9459-6A2166D63FD6}"/>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3884652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7797-4C9F-C1B3-C94C-9A4759BF6A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F162E0-4B5B-DED6-B040-C30DC8D133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5ECFFB-68EF-E229-3BC6-CC7CC00591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24020-23F1-EF09-547E-4806AE6D66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ED4E7-00E0-DE7A-D4B8-EC5ED14D61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5EA75E-4D15-7513-5FCD-7680994EB0F5}"/>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8" name="Footer Placeholder 7">
            <a:extLst>
              <a:ext uri="{FF2B5EF4-FFF2-40B4-BE49-F238E27FC236}">
                <a16:creationId xmlns:a16="http://schemas.microsoft.com/office/drawing/2014/main" id="{19E6514A-B588-C13D-6117-914D521769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FD1581-46C2-0C97-7C5F-17574A539A3D}"/>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244501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703E-4134-DF88-6692-BB5D72E7B9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F2D8DE-4D3E-61FA-C116-3F8D301768A1}"/>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4" name="Footer Placeholder 3">
            <a:extLst>
              <a:ext uri="{FF2B5EF4-FFF2-40B4-BE49-F238E27FC236}">
                <a16:creationId xmlns:a16="http://schemas.microsoft.com/office/drawing/2014/main" id="{D70750FD-4259-0C75-47D5-C2709B6F95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6A193A-6FF1-C96E-8897-29CA3590E759}"/>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3042579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D0FA30-89DC-9B1A-58DE-42BC355C498F}"/>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3" name="Footer Placeholder 2">
            <a:extLst>
              <a:ext uri="{FF2B5EF4-FFF2-40B4-BE49-F238E27FC236}">
                <a16:creationId xmlns:a16="http://schemas.microsoft.com/office/drawing/2014/main" id="{BA7D79B2-0141-38C7-A158-9B188A7444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079475-50DB-7C9F-8F5F-435A0E4581CA}"/>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19833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3D02-5F91-6043-E567-59A31411E0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27672A-500B-6415-5BB4-32D0F4887B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712503-D735-CEA0-B13B-F1CF98958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9E573-6BD3-63B8-8259-F61E22661EF6}"/>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6" name="Footer Placeholder 5">
            <a:extLst>
              <a:ext uri="{FF2B5EF4-FFF2-40B4-BE49-F238E27FC236}">
                <a16:creationId xmlns:a16="http://schemas.microsoft.com/office/drawing/2014/main" id="{54A52B47-1460-0696-E642-2F3F8F94FB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2055BC-0F7B-AFB4-30CB-681436C0CB1D}"/>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168283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08FD-25DC-CDE6-F9F2-907395957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4D7B71-4A8F-7359-0871-9F504E6B2D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17B52F-00A5-2AE4-13AA-145F973BE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30FCA-5627-6F3C-B3E4-C616AC64C20F}"/>
              </a:ext>
            </a:extLst>
          </p:cNvPr>
          <p:cNvSpPr>
            <a:spLocks noGrp="1"/>
          </p:cNvSpPr>
          <p:nvPr>
            <p:ph type="dt" sz="half" idx="10"/>
          </p:nvPr>
        </p:nvSpPr>
        <p:spPr/>
        <p:txBody>
          <a:bodyPr/>
          <a:lstStyle/>
          <a:p>
            <a:fld id="{CB77513A-79BB-4BC0-AE92-8F940F334AB3}" type="datetimeFigureOut">
              <a:rPr lang="en-US" smtClean="0"/>
              <a:t>12/27/2022</a:t>
            </a:fld>
            <a:endParaRPr lang="en-US"/>
          </a:p>
        </p:txBody>
      </p:sp>
      <p:sp>
        <p:nvSpPr>
          <p:cNvPr id="6" name="Footer Placeholder 5">
            <a:extLst>
              <a:ext uri="{FF2B5EF4-FFF2-40B4-BE49-F238E27FC236}">
                <a16:creationId xmlns:a16="http://schemas.microsoft.com/office/drawing/2014/main" id="{01D6A2E5-CAB2-C9BA-7C28-F7EDAF65EA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2DB4A-98E7-F148-5A33-1832891C9440}"/>
              </a:ext>
            </a:extLst>
          </p:cNvPr>
          <p:cNvSpPr>
            <a:spLocks noGrp="1"/>
          </p:cNvSpPr>
          <p:nvPr>
            <p:ph type="sldNum" sz="quarter" idx="12"/>
          </p:nvPr>
        </p:nvSpPr>
        <p:spPr/>
        <p:txBody>
          <a:bodyPr/>
          <a:lstStyle/>
          <a:p>
            <a:fld id="{C3F1127E-D979-4F73-B43D-B38BBB65AA6F}" type="slidenum">
              <a:rPr lang="en-US" smtClean="0"/>
              <a:t>‹#›</a:t>
            </a:fld>
            <a:endParaRPr lang="en-US"/>
          </a:p>
        </p:txBody>
      </p:sp>
    </p:spTree>
    <p:extLst>
      <p:ext uri="{BB962C8B-B14F-4D97-AF65-F5344CB8AC3E}">
        <p14:creationId xmlns:p14="http://schemas.microsoft.com/office/powerpoint/2010/main" val="1676518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73C75-0EFB-02B5-8541-CD912423B7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D152EF-B28F-4530-3899-B20A4CFE4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7FCF10-2C5E-C6EA-EBF3-78DBE70C5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7513A-79BB-4BC0-AE92-8F940F334AB3}" type="datetimeFigureOut">
              <a:rPr lang="en-US" smtClean="0"/>
              <a:t>12/27/2022</a:t>
            </a:fld>
            <a:endParaRPr lang="en-US"/>
          </a:p>
        </p:txBody>
      </p:sp>
      <p:sp>
        <p:nvSpPr>
          <p:cNvPr id="5" name="Footer Placeholder 4">
            <a:extLst>
              <a:ext uri="{FF2B5EF4-FFF2-40B4-BE49-F238E27FC236}">
                <a16:creationId xmlns:a16="http://schemas.microsoft.com/office/drawing/2014/main" id="{C92DACDF-8562-86BA-3ED9-DB8D8B31AF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AB3E47-56F8-D023-8DAF-7EB6C0899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F1127E-D979-4F73-B43D-B38BBB65AA6F}" type="slidenum">
              <a:rPr lang="en-US" smtClean="0"/>
              <a:t>‹#›</a:t>
            </a:fld>
            <a:endParaRPr lang="en-US"/>
          </a:p>
        </p:txBody>
      </p:sp>
    </p:spTree>
    <p:extLst>
      <p:ext uri="{BB962C8B-B14F-4D97-AF65-F5344CB8AC3E}">
        <p14:creationId xmlns:p14="http://schemas.microsoft.com/office/powerpoint/2010/main" val="3330678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41.jpg"/></Relationships>
</file>

<file path=ppt/slides/_rels/slide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914400" y="1196753"/>
            <a:ext cx="10363200" cy="2376264"/>
          </a:xfrm>
          <a:prstGeom prst="rect">
            <a:avLst/>
          </a:prstGeom>
          <a:noFill/>
          <a:ln>
            <a:noFill/>
          </a:ln>
        </p:spPr>
        <p:txBody>
          <a:bodyPr spcFirstLastPara="1" wrap="square" lIns="91425" tIns="45700" rIns="91425" bIns="45700" anchor="b" anchorCtr="0">
            <a:normAutofit/>
          </a:bodyPr>
          <a:lstStyle/>
          <a:p>
            <a:pPr marL="0" lvl="0" indent="0" algn="ctr" rtl="0">
              <a:lnSpc>
                <a:spcPct val="114000"/>
              </a:lnSpc>
              <a:spcBef>
                <a:spcPts val="0"/>
              </a:spcBef>
              <a:spcAft>
                <a:spcPts val="0"/>
              </a:spcAft>
              <a:buClr>
                <a:schemeClr val="lt1"/>
              </a:buClr>
              <a:buSzPts val="4000"/>
              <a:buFont typeface="Arial"/>
              <a:buNone/>
            </a:pPr>
            <a:r>
              <a:rPr lang="en-US">
                <a:solidFill>
                  <a:schemeClr val="bg1"/>
                </a:solidFill>
              </a:rPr>
              <a:t>Chương 7</a:t>
            </a:r>
            <a:br>
              <a:rPr lang="en-US">
                <a:solidFill>
                  <a:schemeClr val="bg1"/>
                </a:solidFill>
              </a:rPr>
            </a:br>
            <a:r>
              <a:rPr lang="en-US">
                <a:solidFill>
                  <a:schemeClr val="bg1"/>
                </a:solidFill>
              </a:rPr>
              <a:t>ĐIỀU TRA MẠNG MÁY TÍNH</a:t>
            </a:r>
            <a:endParaRPr>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4"/>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28" name="Google Shape;128;p4"/>
          <p:cNvSpPr/>
          <p:nvPr/>
        </p:nvSpPr>
        <p:spPr>
          <a:xfrm>
            <a:off x="11369963" y="6225309"/>
            <a:ext cx="637310" cy="52647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00"/>
                </a:solidFill>
                <a:latin typeface="Calibri"/>
                <a:ea typeface="Calibri"/>
                <a:cs typeface="Calibri"/>
                <a:sym typeface="Calibri"/>
              </a:rPr>
              <a:t>10</a:t>
            </a:r>
            <a:endParaRPr sz="2000" b="1">
              <a:solidFill>
                <a:srgbClr val="FFFF00"/>
              </a:solidFill>
              <a:latin typeface="Calibri"/>
              <a:ea typeface="Calibri"/>
              <a:cs typeface="Calibri"/>
              <a:sym typeface="Calibri"/>
            </a:endParaRPr>
          </a:p>
        </p:txBody>
      </p:sp>
      <p:sp>
        <p:nvSpPr>
          <p:cNvPr id="129" name="Google Shape;129;p4"/>
          <p:cNvSpPr txBox="1"/>
          <p:nvPr/>
        </p:nvSpPr>
        <p:spPr>
          <a:xfrm>
            <a:off x="1320248" y="17324"/>
            <a:ext cx="9551504"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0000"/>
                </a:solidFill>
                <a:latin typeface="Arial"/>
                <a:cs typeface="Arial"/>
                <a:sym typeface="Arial"/>
              </a:rPr>
              <a:t>Các dạng tấn công mạng</a:t>
            </a:r>
            <a:endParaRPr b="1"/>
          </a:p>
        </p:txBody>
      </p:sp>
      <p:sp>
        <p:nvSpPr>
          <p:cNvPr id="2" name="Content Placeholder 2">
            <a:extLst>
              <a:ext uri="{FF2B5EF4-FFF2-40B4-BE49-F238E27FC236}">
                <a16:creationId xmlns:a16="http://schemas.microsoft.com/office/drawing/2014/main" id="{3FD09486-0C1C-5383-325E-647428E3B3AD}"/>
              </a:ext>
            </a:extLst>
          </p:cNvPr>
          <p:cNvSpPr>
            <a:spLocks noGrp="1"/>
          </p:cNvSpPr>
          <p:nvPr>
            <p:ph idx="1"/>
          </p:nvPr>
        </p:nvSpPr>
        <p:spPr>
          <a:xfrm>
            <a:off x="1776754" y="876673"/>
            <a:ext cx="3725061" cy="5465140"/>
          </a:xfrm>
        </p:spPr>
        <p:txBody>
          <a:bodyPr>
            <a:noAutofit/>
          </a:bodyPr>
          <a:lstStyle/>
          <a:p>
            <a:pPr marL="0" indent="0">
              <a:buNone/>
            </a:pPr>
            <a:r>
              <a:rPr lang="en-US" sz="2000" b="1">
                <a:latin typeface="Arial" panose="020B0604020202020204" pitchFamily="34" charset="0"/>
                <a:cs typeface="Arial" panose="020B0604020202020204" pitchFamily="34" charset="0"/>
              </a:rPr>
              <a:t>Đa số tấn công mạng thường gặp</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Nghe trộm</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Sửa đổi dữ liệu</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Giả mạo địa chỉ IP</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từ chối dịch vụ</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người đứng giữa</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Thu thập trộm gói tin</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thu thập</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Chiếm phiên hoạt động</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Tràn bộ nhớ</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Email độc</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phần mềm độc hại</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mật khẩu</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router</a:t>
            </a:r>
          </a:p>
        </p:txBody>
      </p:sp>
      <p:grpSp>
        <p:nvGrpSpPr>
          <p:cNvPr id="4" name="Group 3">
            <a:extLst>
              <a:ext uri="{FF2B5EF4-FFF2-40B4-BE49-F238E27FC236}">
                <a16:creationId xmlns:a16="http://schemas.microsoft.com/office/drawing/2014/main" id="{BA84F51A-AC6C-099A-9B40-F5604BF9E68D}"/>
              </a:ext>
            </a:extLst>
          </p:cNvPr>
          <p:cNvGrpSpPr/>
          <p:nvPr/>
        </p:nvGrpSpPr>
        <p:grpSpPr>
          <a:xfrm>
            <a:off x="7085991" y="1072833"/>
            <a:ext cx="3604116" cy="4700180"/>
            <a:chOff x="5292080" y="1033076"/>
            <a:chExt cx="3604116" cy="4700180"/>
          </a:xfrm>
        </p:grpSpPr>
        <p:sp>
          <p:nvSpPr>
            <p:cNvPr id="6" name="Rectangle 5">
              <a:extLst>
                <a:ext uri="{FF2B5EF4-FFF2-40B4-BE49-F238E27FC236}">
                  <a16:creationId xmlns:a16="http://schemas.microsoft.com/office/drawing/2014/main" id="{A6C821E0-3D70-E517-527E-B0E90C35747C}"/>
                </a:ext>
              </a:extLst>
            </p:cNvPr>
            <p:cNvSpPr/>
            <p:nvPr/>
          </p:nvSpPr>
          <p:spPr>
            <a:xfrm>
              <a:off x="5292080" y="1033076"/>
              <a:ext cx="3604116" cy="47001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647C95A-3029-F805-B844-A198D59EF3E4}"/>
                </a:ext>
              </a:extLst>
            </p:cNvPr>
            <p:cNvSpPr txBox="1">
              <a:spLocks/>
            </p:cNvSpPr>
            <p:nvPr/>
          </p:nvSpPr>
          <p:spPr>
            <a:xfrm>
              <a:off x="5292080" y="1072887"/>
              <a:ext cx="3604115" cy="466036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b="1">
                  <a:latin typeface="Arial" panose="020B0604020202020204" pitchFamily="34" charset="0"/>
                  <a:cs typeface="Arial" panose="020B0604020202020204" pitchFamily="34" charset="0"/>
                </a:rPr>
                <a:t>Tấn công chủ yếu vào mạng không dây:</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Điểm truy cập giả mạo</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Liên kết sai client</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điểm truy cập cấu hình sau</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Liên kết trái phép</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kết nối đặc biệt</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điểm truy cập HoneySpot</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Giả mạo điểm truy cập MAC</a:t>
              </a:r>
            </a:p>
            <a:p>
              <a:pPr>
                <a:buFont typeface="Wingdings" panose="05000000000000000000" pitchFamily="2" charset="2"/>
                <a:buChar char="§"/>
              </a:pPr>
              <a:r>
                <a:rPr lang="en-US" sz="2000">
                  <a:latin typeface="Arial" panose="020B0604020202020204" pitchFamily="34" charset="0"/>
                  <a:cs typeface="Arial" panose="020B0604020202020204" pitchFamily="34" charset="0"/>
                </a:rPr>
                <a:t>Tấn công nhiễu tín hiệu</a:t>
              </a:r>
            </a:p>
          </p:txBody>
        </p:sp>
      </p:grpSp>
      <p:grpSp>
        <p:nvGrpSpPr>
          <p:cNvPr id="8" name="Group 7">
            <a:extLst>
              <a:ext uri="{FF2B5EF4-FFF2-40B4-BE49-F238E27FC236}">
                <a16:creationId xmlns:a16="http://schemas.microsoft.com/office/drawing/2014/main" id="{0A820134-8578-8BE6-F8AC-39E5EEE3FA0C}"/>
              </a:ext>
            </a:extLst>
          </p:cNvPr>
          <p:cNvGrpSpPr/>
          <p:nvPr/>
        </p:nvGrpSpPr>
        <p:grpSpPr>
          <a:xfrm>
            <a:off x="5645832" y="3470164"/>
            <a:ext cx="1296143" cy="864096"/>
            <a:chOff x="3851921" y="3140968"/>
            <a:chExt cx="1296143" cy="864096"/>
          </a:xfrm>
        </p:grpSpPr>
        <p:sp>
          <p:nvSpPr>
            <p:cNvPr id="9" name="Right Arrow 8">
              <a:extLst>
                <a:ext uri="{FF2B5EF4-FFF2-40B4-BE49-F238E27FC236}">
                  <a16:creationId xmlns:a16="http://schemas.microsoft.com/office/drawing/2014/main" id="{02E08331-D2C0-C467-741E-5E57F5B03131}"/>
                </a:ext>
              </a:extLst>
            </p:cNvPr>
            <p:cNvSpPr/>
            <p:nvPr/>
          </p:nvSpPr>
          <p:spPr>
            <a:xfrm>
              <a:off x="4283968" y="3140968"/>
              <a:ext cx="864096" cy="7200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802DB588-80DF-503C-9C58-8A1582F576B4}"/>
                </a:ext>
              </a:extLst>
            </p:cNvPr>
            <p:cNvSpPr/>
            <p:nvPr/>
          </p:nvSpPr>
          <p:spPr>
            <a:xfrm rot="10800000">
              <a:off x="3851921" y="3284984"/>
              <a:ext cx="864098" cy="7200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037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4"/>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28" name="Google Shape;128;p4"/>
          <p:cNvSpPr/>
          <p:nvPr/>
        </p:nvSpPr>
        <p:spPr>
          <a:xfrm>
            <a:off x="11369963" y="6225309"/>
            <a:ext cx="637310" cy="52647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00"/>
                </a:solidFill>
                <a:latin typeface="Calibri"/>
                <a:ea typeface="Calibri"/>
                <a:cs typeface="Calibri"/>
                <a:sym typeface="Calibri"/>
              </a:rPr>
              <a:t>11</a:t>
            </a:r>
            <a:endParaRPr sz="2000" b="1">
              <a:solidFill>
                <a:srgbClr val="FFFF00"/>
              </a:solidFill>
              <a:latin typeface="Calibri"/>
              <a:ea typeface="Calibri"/>
              <a:cs typeface="Calibri"/>
              <a:sym typeface="Calibri"/>
            </a:endParaRPr>
          </a:p>
        </p:txBody>
      </p:sp>
      <p:sp>
        <p:nvSpPr>
          <p:cNvPr id="129" name="Google Shape;129;p4"/>
          <p:cNvSpPr txBox="1"/>
          <p:nvPr/>
        </p:nvSpPr>
        <p:spPr>
          <a:xfrm>
            <a:off x="1320248" y="17324"/>
            <a:ext cx="9551504"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0000"/>
                </a:solidFill>
                <a:latin typeface="Arial"/>
                <a:cs typeface="Arial"/>
                <a:sym typeface="Arial"/>
              </a:rPr>
              <a:t>Các vị trí lưu trữ bằng chứng</a:t>
            </a:r>
            <a:endParaRPr b="1"/>
          </a:p>
        </p:txBody>
      </p:sp>
      <p:sp>
        <p:nvSpPr>
          <p:cNvPr id="2" name="Content Placeholder 2">
            <a:extLst>
              <a:ext uri="{FF2B5EF4-FFF2-40B4-BE49-F238E27FC236}">
                <a16:creationId xmlns:a16="http://schemas.microsoft.com/office/drawing/2014/main" id="{3FD09486-0C1C-5383-325E-647428E3B3AD}"/>
              </a:ext>
            </a:extLst>
          </p:cNvPr>
          <p:cNvSpPr>
            <a:spLocks noGrp="1"/>
          </p:cNvSpPr>
          <p:nvPr>
            <p:ph idx="1"/>
          </p:nvPr>
        </p:nvSpPr>
        <p:spPr>
          <a:xfrm>
            <a:off x="914400" y="876673"/>
            <a:ext cx="10048461" cy="5465140"/>
          </a:xfrm>
        </p:spPr>
        <p:txBody>
          <a:bodyPr>
            <a:noAutofit/>
          </a:bodyPr>
          <a:lstStyle/>
          <a:p>
            <a:pPr marL="0" indent="0">
              <a:buNone/>
            </a:pPr>
            <a:r>
              <a:rPr lang="en-US" sz="2000">
                <a:latin typeface="Arial" panose="020B0604020202020204" pitchFamily="34" charset="0"/>
                <a:cs typeface="Arial" panose="020B0604020202020204" pitchFamily="34" charset="0"/>
              </a:rPr>
              <a:t>Nhật ký thu thập trong </a:t>
            </a:r>
            <a:r>
              <a:rPr lang="en-US" sz="2000">
                <a:solidFill>
                  <a:srgbClr val="FF0000"/>
                </a:solidFill>
                <a:latin typeface="Arial" panose="020B0604020202020204" pitchFamily="34" charset="0"/>
                <a:cs typeface="Arial" panose="020B0604020202020204" pitchFamily="34" charset="0"/>
              </a:rPr>
              <a:t>thiết bị mạng </a:t>
            </a:r>
            <a:r>
              <a:rPr lang="en-US" sz="2000">
                <a:latin typeface="Arial" panose="020B0604020202020204" pitchFamily="34" charset="0"/>
                <a:cs typeface="Arial" panose="020B0604020202020204" pitchFamily="34" charset="0"/>
              </a:rPr>
              <a:t>và </a:t>
            </a:r>
            <a:r>
              <a:rPr lang="en-US" sz="2000">
                <a:solidFill>
                  <a:srgbClr val="FF0000"/>
                </a:solidFill>
                <a:latin typeface="Arial" panose="020B0604020202020204" pitchFamily="34" charset="0"/>
                <a:cs typeface="Arial" panose="020B0604020202020204" pitchFamily="34" charset="0"/>
              </a:rPr>
              <a:t>ứng dụng </a:t>
            </a:r>
            <a:r>
              <a:rPr lang="en-US" sz="2000">
                <a:latin typeface="Arial" panose="020B0604020202020204" pitchFamily="34" charset="0"/>
                <a:cs typeface="Arial" panose="020B0604020202020204" pitchFamily="34" charset="0"/>
              </a:rPr>
              <a:t>có thể sử dụng như là bằng chứng cho việc điều tra sự cố an ninh mạng</a:t>
            </a:r>
          </a:p>
        </p:txBody>
      </p:sp>
      <p:graphicFrame>
        <p:nvGraphicFramePr>
          <p:cNvPr id="3" name="Table 2">
            <a:extLst>
              <a:ext uri="{FF2B5EF4-FFF2-40B4-BE49-F238E27FC236}">
                <a16:creationId xmlns:a16="http://schemas.microsoft.com/office/drawing/2014/main" id="{CB3EAF61-27C0-AE75-BB75-9E32EAA7980F}"/>
              </a:ext>
            </a:extLst>
          </p:cNvPr>
          <p:cNvGraphicFramePr>
            <a:graphicFrameLocks noGrp="1"/>
          </p:cNvGraphicFramePr>
          <p:nvPr>
            <p:extLst>
              <p:ext uri="{D42A27DB-BD31-4B8C-83A1-F6EECF244321}">
                <p14:modId xmlns:p14="http://schemas.microsoft.com/office/powerpoint/2010/main" val="3985136089"/>
              </p:ext>
            </p:extLst>
          </p:nvPr>
        </p:nvGraphicFramePr>
        <p:xfrm>
          <a:off x="1957991" y="1745435"/>
          <a:ext cx="8527808" cy="4768328"/>
        </p:xfrm>
        <a:graphic>
          <a:graphicData uri="http://schemas.openxmlformats.org/drawingml/2006/table">
            <a:tbl>
              <a:tblPr firstRow="1" bandRow="1">
                <a:tableStyleId>{5940675A-B579-460E-94D1-54222C63F5DA}</a:tableStyleId>
              </a:tblPr>
              <a:tblGrid>
                <a:gridCol w="2131952">
                  <a:extLst>
                    <a:ext uri="{9D8B030D-6E8A-4147-A177-3AD203B41FA5}">
                      <a16:colId xmlns:a16="http://schemas.microsoft.com/office/drawing/2014/main" val="20000"/>
                    </a:ext>
                  </a:extLst>
                </a:gridCol>
                <a:gridCol w="2131952">
                  <a:extLst>
                    <a:ext uri="{9D8B030D-6E8A-4147-A177-3AD203B41FA5}">
                      <a16:colId xmlns:a16="http://schemas.microsoft.com/office/drawing/2014/main" val="20001"/>
                    </a:ext>
                  </a:extLst>
                </a:gridCol>
                <a:gridCol w="2131952">
                  <a:extLst>
                    <a:ext uri="{9D8B030D-6E8A-4147-A177-3AD203B41FA5}">
                      <a16:colId xmlns:a16="http://schemas.microsoft.com/office/drawing/2014/main" val="20002"/>
                    </a:ext>
                  </a:extLst>
                </a:gridCol>
                <a:gridCol w="2131952">
                  <a:extLst>
                    <a:ext uri="{9D8B030D-6E8A-4147-A177-3AD203B41FA5}">
                      <a16:colId xmlns:a16="http://schemas.microsoft.com/office/drawing/2014/main" val="20003"/>
                    </a:ext>
                  </a:extLst>
                </a:gridCol>
              </a:tblGrid>
              <a:tr h="648071">
                <a:tc>
                  <a:txBody>
                    <a:bodyPr/>
                    <a:lstStyle/>
                    <a:p>
                      <a:pPr algn="ctr"/>
                      <a:r>
                        <a:rPr lang="en-US" sz="1500" b="1">
                          <a:solidFill>
                            <a:srgbClr val="FF0000"/>
                          </a:solidFill>
                          <a:latin typeface="Arial" panose="020B0604020202020204" pitchFamily="34" charset="0"/>
                          <a:cs typeface="Arial" panose="020B0604020202020204" pitchFamily="34" charset="0"/>
                        </a:rPr>
                        <a:t>Các</a:t>
                      </a:r>
                      <a:r>
                        <a:rPr lang="en-US" sz="1500" b="1" baseline="0">
                          <a:solidFill>
                            <a:srgbClr val="FF0000"/>
                          </a:solidFill>
                          <a:latin typeface="Arial" panose="020B0604020202020204" pitchFamily="34" charset="0"/>
                          <a:cs typeface="Arial" panose="020B0604020202020204" pitchFamily="34" charset="0"/>
                        </a:rPr>
                        <a:t> chức năng</a:t>
                      </a:r>
                      <a:endParaRPr lang="en-US" sz="1500" b="1">
                        <a:solidFill>
                          <a:srgbClr val="FF0000"/>
                        </a:solidFill>
                        <a:latin typeface="Arial" panose="020B0604020202020204" pitchFamily="34" charset="0"/>
                        <a:cs typeface="Arial" panose="020B060402020202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pPr algn="ctr"/>
                      <a:r>
                        <a:rPr lang="en-US" sz="1500" b="1">
                          <a:solidFill>
                            <a:srgbClr val="FF0000"/>
                          </a:solidFill>
                          <a:latin typeface="Arial" panose="020B0604020202020204" pitchFamily="34" charset="0"/>
                          <a:cs typeface="Arial" panose="020B0604020202020204" pitchFamily="34" charset="0"/>
                        </a:rPr>
                        <a:t>Các</a:t>
                      </a:r>
                      <a:r>
                        <a:rPr lang="en-US" sz="1500" b="1" baseline="0">
                          <a:solidFill>
                            <a:srgbClr val="FF0000"/>
                          </a:solidFill>
                          <a:latin typeface="Arial" panose="020B0604020202020204" pitchFamily="34" charset="0"/>
                          <a:cs typeface="Arial" panose="020B0604020202020204" pitchFamily="34" charset="0"/>
                        </a:rPr>
                        <a:t> tầng</a:t>
                      </a:r>
                      <a:endParaRPr lang="en-US" sz="1500" b="1">
                        <a:solidFill>
                          <a:srgbClr val="FF0000"/>
                        </a:solidFill>
                        <a:latin typeface="Arial" panose="020B0604020202020204" pitchFamily="34" charset="0"/>
                        <a:cs typeface="Arial" panose="020B0604020202020204" pitchFamily="34" charset="0"/>
                      </a:endParaRPr>
                    </a:p>
                  </a:txBody>
                  <a:tcPr anchor="ctr">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8900000" scaled="1"/>
                      <a:tileRect/>
                    </a:gradFill>
                  </a:tcPr>
                </a:tc>
                <a:tc>
                  <a:txBody>
                    <a:bodyPr/>
                    <a:lstStyle/>
                    <a:p>
                      <a:pPr algn="ctr"/>
                      <a:r>
                        <a:rPr lang="en-US" sz="1500" b="1">
                          <a:solidFill>
                            <a:srgbClr val="FF0000"/>
                          </a:solidFill>
                          <a:latin typeface="Arial" panose="020B0604020202020204" pitchFamily="34" charset="0"/>
                          <a:cs typeface="Arial" panose="020B0604020202020204" pitchFamily="34" charset="0"/>
                        </a:rPr>
                        <a:t>Các</a:t>
                      </a:r>
                      <a:r>
                        <a:rPr lang="en-US" sz="1500" b="1" baseline="0">
                          <a:solidFill>
                            <a:srgbClr val="FF0000"/>
                          </a:solidFill>
                          <a:latin typeface="Arial" panose="020B0604020202020204" pitchFamily="34" charset="0"/>
                          <a:cs typeface="Arial" panose="020B0604020202020204" pitchFamily="34" charset="0"/>
                        </a:rPr>
                        <a:t> giao thức</a:t>
                      </a:r>
                      <a:endParaRPr lang="en-US" sz="1500" b="1">
                        <a:solidFill>
                          <a:srgbClr val="FF0000"/>
                        </a:solidFill>
                        <a:latin typeface="Arial" panose="020B0604020202020204" pitchFamily="34" charset="0"/>
                        <a:cs typeface="Arial" panose="020B0604020202020204" pitchFamily="34" charset="0"/>
                      </a:endParaRPr>
                    </a:p>
                  </a:txBody>
                  <a:tcPr anchor="ctr">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8900000" scaled="1"/>
                      <a:tileRect/>
                    </a:gradFill>
                  </a:tcPr>
                </a:tc>
                <a:tc>
                  <a:txBody>
                    <a:bodyPr/>
                    <a:lstStyle/>
                    <a:p>
                      <a:pPr algn="ctr"/>
                      <a:r>
                        <a:rPr lang="en-US" sz="1500" b="1">
                          <a:solidFill>
                            <a:srgbClr val="FF0000"/>
                          </a:solidFill>
                          <a:latin typeface="Arial" panose="020B0604020202020204" pitchFamily="34" charset="0"/>
                          <a:cs typeface="Arial" panose="020B0604020202020204" pitchFamily="34" charset="0"/>
                        </a:rPr>
                        <a:t>Các</a:t>
                      </a:r>
                      <a:r>
                        <a:rPr lang="en-US" sz="1500" b="1" baseline="0">
                          <a:solidFill>
                            <a:srgbClr val="FF0000"/>
                          </a:solidFill>
                          <a:latin typeface="Arial" panose="020B0604020202020204" pitchFamily="34" charset="0"/>
                          <a:cs typeface="Arial" panose="020B0604020202020204" pitchFamily="34" charset="0"/>
                        </a:rPr>
                        <a:t> thiết bị và ứng dụng mạng</a:t>
                      </a:r>
                      <a:endParaRPr lang="en-US" sz="1500" b="1">
                        <a:solidFill>
                          <a:srgbClr val="FF0000"/>
                        </a:solidFill>
                        <a:latin typeface="Arial" panose="020B0604020202020204" pitchFamily="34" charset="0"/>
                        <a:cs typeface="Arial" panose="020B0604020202020204" pitchFamily="34" charset="0"/>
                      </a:endParaRPr>
                    </a:p>
                  </a:txBody>
                  <a:tcPr anchor="c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8900000" scaled="1"/>
                      <a:tileRect/>
                    </a:gradFill>
                  </a:tcPr>
                </a:tc>
                <a:extLst>
                  <a:ext uri="{0D108BD9-81ED-4DB2-BD59-A6C34878D82A}">
                    <a16:rowId xmlns:a16="http://schemas.microsoft.com/office/drawing/2014/main" val="10000"/>
                  </a:ext>
                </a:extLst>
              </a:tr>
              <a:tr h="874137">
                <a:tc>
                  <a:txBody>
                    <a:bodyPr/>
                    <a:lstStyle/>
                    <a:p>
                      <a:pPr algn="ctr"/>
                      <a:r>
                        <a:rPr lang="en-US" sz="1500">
                          <a:latin typeface="Arial" panose="020B0604020202020204" pitchFamily="34" charset="0"/>
                          <a:cs typeface="Arial" panose="020B0604020202020204" pitchFamily="34" charset="0"/>
                        </a:rPr>
                        <a:t>Xử</a:t>
                      </a:r>
                      <a:r>
                        <a:rPr lang="en-US" sz="1500" baseline="0">
                          <a:latin typeface="Arial" panose="020B0604020202020204" pitchFamily="34" charset="0"/>
                          <a:cs typeface="Arial" panose="020B0604020202020204" pitchFamily="34" charset="0"/>
                        </a:rPr>
                        <a:t> lý các giao thức cấp cao, vấn đề đại diện, mã hoá  và điểm cuối hội thoại</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pPr algn="ctr"/>
                      <a:r>
                        <a:rPr lang="en-US" sz="1500">
                          <a:latin typeface="Arial" panose="020B0604020202020204" pitchFamily="34" charset="0"/>
                          <a:cs typeface="Arial" panose="020B0604020202020204" pitchFamily="34" charset="0"/>
                        </a:rPr>
                        <a:t>Tầng</a:t>
                      </a:r>
                      <a:r>
                        <a:rPr lang="en-US" sz="1500" baseline="0">
                          <a:latin typeface="Arial" panose="020B0604020202020204" pitchFamily="34" charset="0"/>
                          <a:cs typeface="Arial" panose="020B0604020202020204" pitchFamily="34" charset="0"/>
                        </a:rPr>
                        <a:t> ứng dụng</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8900000" scaled="1"/>
                      <a:tileRect/>
                    </a:gradFill>
                  </a:tcPr>
                </a:tc>
                <a:tc>
                  <a:txBody>
                    <a:bodyPr/>
                    <a:lstStyle/>
                    <a:p>
                      <a:pPr algn="ctr"/>
                      <a:r>
                        <a:rPr lang="en-US" sz="1500" baseline="0">
                          <a:latin typeface="Arial" panose="020B0604020202020204" pitchFamily="34" charset="0"/>
                          <a:cs typeface="Arial" panose="020B0604020202020204" pitchFamily="34" charset="0"/>
                        </a:rPr>
                        <a:t>(TFTP, FTP, NFS),  (SMTP), (SNMP), (DNS)</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8900000" scaled="1"/>
                      <a:tileRect/>
                    </a:gradFill>
                  </a:tcPr>
                </a:tc>
                <a:tc>
                  <a:txBody>
                    <a:bodyPr/>
                    <a:lstStyle/>
                    <a:p>
                      <a:pPr algn="ctr"/>
                      <a:r>
                        <a:rPr lang="en-US" sz="1500" kern="1200">
                          <a:solidFill>
                            <a:schemeClr val="tx1"/>
                          </a:solidFill>
                          <a:effectLst/>
                          <a:latin typeface="Arial" panose="020B0604020202020204" pitchFamily="34" charset="0"/>
                          <a:ea typeface="+mn-ea"/>
                          <a:cs typeface="Arial" panose="020B0604020202020204" pitchFamily="34" charset="0"/>
                        </a:rPr>
                        <a:t>Server/Desktops, Anti-virus, Ứng dụng kinh doanh, Database </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8900000" scaled="1"/>
                      <a:tileRect/>
                    </a:gradFill>
                  </a:tcPr>
                </a:tc>
                <a:extLst>
                  <a:ext uri="{0D108BD9-81ED-4DB2-BD59-A6C34878D82A}">
                    <a16:rowId xmlns:a16="http://schemas.microsoft.com/office/drawing/2014/main" val="10001"/>
                  </a:ext>
                </a:extLst>
              </a:tr>
              <a:tr h="874137">
                <a:tc>
                  <a:txBody>
                    <a:bodyPr/>
                    <a:lstStyle/>
                    <a:p>
                      <a:pPr algn="ctr"/>
                      <a:r>
                        <a:rPr lang="en-US" sz="1500">
                          <a:latin typeface="Arial" panose="020B0604020202020204" pitchFamily="34" charset="0"/>
                          <a:cs typeface="Arial" panose="020B0604020202020204" pitchFamily="34" charset="0"/>
                        </a:rPr>
                        <a:t>Cung cấp</a:t>
                      </a:r>
                      <a:r>
                        <a:rPr lang="en-US" sz="1500" baseline="0">
                          <a:latin typeface="Arial" panose="020B0604020202020204" pitchFamily="34" charset="0"/>
                          <a:cs typeface="Arial" panose="020B0604020202020204" pitchFamily="34" charset="0"/>
                        </a:rPr>
                        <a:t> kết nối logic giữa điểm cuối và cung cấp phương tiện di chuyển</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pPr algn="ctr"/>
                      <a:r>
                        <a:rPr lang="en-US" sz="1500">
                          <a:latin typeface="Arial" panose="020B0604020202020204" pitchFamily="34" charset="0"/>
                          <a:cs typeface="Arial" panose="020B0604020202020204" pitchFamily="34" charset="0"/>
                        </a:rPr>
                        <a:t>Tần</a:t>
                      </a:r>
                      <a:r>
                        <a:rPr lang="en-US" sz="1500" baseline="0">
                          <a:latin typeface="Arial" panose="020B0604020202020204" pitchFamily="34" charset="0"/>
                          <a:cs typeface="Arial" panose="020B0604020202020204" pitchFamily="34" charset="0"/>
                        </a:rPr>
                        <a:t>g vận chuyển</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8900000" scaled="1"/>
                      <a:tileRect/>
                    </a:gradFill>
                  </a:tcPr>
                </a:tc>
                <a:tc>
                  <a:txBody>
                    <a:bodyPr/>
                    <a:lstStyle/>
                    <a:p>
                      <a:pPr algn="ctr"/>
                      <a:r>
                        <a:rPr lang="en-US" sz="1500" baseline="0">
                          <a:latin typeface="Arial" panose="020B0604020202020204" pitchFamily="34" charset="0"/>
                          <a:cs typeface="Arial" panose="020B0604020202020204" pitchFamily="34" charset="0"/>
                        </a:rPr>
                        <a:t>(TCP), (UDP)</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8900000" scaled="1"/>
                      <a:tileRect/>
                    </a:gradFill>
                  </a:tcPr>
                </a:tc>
                <a:tc>
                  <a:txBody>
                    <a:bodyPr/>
                    <a:lstStyle/>
                    <a:p>
                      <a:pPr algn="ctr"/>
                      <a:r>
                        <a:rPr lang="en-US" sz="1500" kern="1200">
                          <a:solidFill>
                            <a:schemeClr val="tx1"/>
                          </a:solidFill>
                          <a:effectLst/>
                          <a:latin typeface="Arial" panose="020B0604020202020204" pitchFamily="34" charset="0"/>
                          <a:ea typeface="+mn-ea"/>
                          <a:cs typeface="Arial" panose="020B0604020202020204" pitchFamily="34" charset="0"/>
                        </a:rPr>
                        <a:t>Tường lửa, IDS/IPS</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8900000" scaled="1"/>
                      <a:tileRect/>
                    </a:gradFill>
                  </a:tcPr>
                </a:tc>
                <a:extLst>
                  <a:ext uri="{0D108BD9-81ED-4DB2-BD59-A6C34878D82A}">
                    <a16:rowId xmlns:a16="http://schemas.microsoft.com/office/drawing/2014/main" val="10002"/>
                  </a:ext>
                </a:extLst>
              </a:tr>
              <a:tr h="874137">
                <a:tc>
                  <a:txBody>
                    <a:bodyPr/>
                    <a:lstStyle/>
                    <a:p>
                      <a:pPr algn="ctr"/>
                      <a:r>
                        <a:rPr lang="en-US" sz="1500">
                          <a:latin typeface="Arial" panose="020B0604020202020204" pitchFamily="34" charset="0"/>
                          <a:cs typeface="Arial" panose="020B0604020202020204" pitchFamily="34" charset="0"/>
                        </a:rPr>
                        <a:t>Chọn</a:t>
                      </a:r>
                      <a:r>
                        <a:rPr lang="en-US" sz="1500" baseline="0">
                          <a:latin typeface="Arial" panose="020B0604020202020204" pitchFamily="34" charset="0"/>
                          <a:cs typeface="Arial" panose="020B0604020202020204" pitchFamily="34" charset="0"/>
                        </a:rPr>
                        <a:t> đường đi tốt nhất trong mạng lưới cho luồng dữ liệu</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pPr algn="ctr"/>
                      <a:r>
                        <a:rPr lang="en-US" sz="1500">
                          <a:latin typeface="Arial" panose="020B0604020202020204" pitchFamily="34" charset="0"/>
                          <a:cs typeface="Arial" panose="020B0604020202020204" pitchFamily="34" charset="0"/>
                        </a:rPr>
                        <a:t>Tầng</a:t>
                      </a:r>
                      <a:r>
                        <a:rPr lang="en-US" sz="1500" baseline="0">
                          <a:latin typeface="Arial" panose="020B0604020202020204" pitchFamily="34" charset="0"/>
                          <a:cs typeface="Arial" panose="020B0604020202020204" pitchFamily="34" charset="0"/>
                        </a:rPr>
                        <a:t> internet</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8900000" scaled="1"/>
                      <a:tileRect/>
                    </a:gradFill>
                  </a:tcPr>
                </a:tc>
                <a:tc>
                  <a:txBody>
                    <a:bodyPr/>
                    <a:lstStyle/>
                    <a:p>
                      <a:pPr algn="ctr"/>
                      <a:r>
                        <a:rPr lang="en-US" sz="1500" baseline="0">
                          <a:latin typeface="Arial" panose="020B0604020202020204" pitchFamily="34" charset="0"/>
                          <a:cs typeface="Arial" panose="020B0604020202020204" pitchFamily="34" charset="0"/>
                        </a:rPr>
                        <a:t>(IP), (ICMP), (ARP)</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8900000" scaled="1"/>
                      <a:tileRect/>
                    </a:gradFill>
                  </a:tcPr>
                </a:tc>
                <a:tc>
                  <a:txBody>
                    <a:bodyPr/>
                    <a:lstStyle/>
                    <a:p>
                      <a:pPr algn="ctr"/>
                      <a:r>
                        <a:rPr lang="en-US" sz="1500" kern="1200">
                          <a:solidFill>
                            <a:schemeClr val="tx1"/>
                          </a:solidFill>
                          <a:effectLst/>
                          <a:latin typeface="Arial" panose="020B0604020202020204" pitchFamily="34" charset="0"/>
                          <a:ea typeface="+mn-ea"/>
                          <a:cs typeface="Arial" panose="020B0604020202020204" pitchFamily="34" charset="0"/>
                        </a:rPr>
                        <a:t>Tường lửa, IDS/IPS, VPN </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8900000" scaled="1"/>
                      <a:tileRect/>
                    </a:gradFill>
                  </a:tcPr>
                </a:tc>
                <a:extLst>
                  <a:ext uri="{0D108BD9-81ED-4DB2-BD59-A6C34878D82A}">
                    <a16:rowId xmlns:a16="http://schemas.microsoft.com/office/drawing/2014/main" val="10003"/>
                  </a:ext>
                </a:extLst>
              </a:tr>
              <a:tr h="874137">
                <a:tc>
                  <a:txBody>
                    <a:bodyPr/>
                    <a:lstStyle/>
                    <a:p>
                      <a:pPr algn="ctr"/>
                      <a:r>
                        <a:rPr lang="en-US" sz="1500">
                          <a:latin typeface="Arial" panose="020B0604020202020204" pitchFamily="34" charset="0"/>
                          <a:cs typeface="Arial" panose="020B0604020202020204" pitchFamily="34" charset="0"/>
                        </a:rPr>
                        <a:t>Xác</a:t>
                      </a:r>
                      <a:r>
                        <a:rPr lang="en-US" sz="1500" baseline="0">
                          <a:latin typeface="Arial" panose="020B0604020202020204" pitchFamily="34" charset="0"/>
                          <a:cs typeface="Arial" panose="020B0604020202020204" pitchFamily="34" charset="0"/>
                        </a:rPr>
                        <a:t> định các tuyến sơ đồ IP đến các thiết bị khác</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pPr algn="ctr"/>
                      <a:r>
                        <a:rPr lang="en-US" sz="1500">
                          <a:latin typeface="Arial" panose="020B0604020202020204" pitchFamily="34" charset="0"/>
                          <a:cs typeface="Arial" panose="020B0604020202020204" pitchFamily="34" charset="0"/>
                        </a:rPr>
                        <a:t>Tầng</a:t>
                      </a:r>
                      <a:r>
                        <a:rPr lang="en-US" sz="1500" baseline="0">
                          <a:latin typeface="Arial" panose="020B0604020202020204" pitchFamily="34" charset="0"/>
                          <a:cs typeface="Arial" panose="020B0604020202020204" pitchFamily="34" charset="0"/>
                        </a:rPr>
                        <a:t> truy cập mạng</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8900000" scaled="1"/>
                      <a:tileRect/>
                    </a:gradFill>
                  </a:tcPr>
                </a:tc>
                <a:tc>
                  <a:txBody>
                    <a:bodyPr/>
                    <a:lstStyle/>
                    <a:p>
                      <a:pPr algn="ctr"/>
                      <a:r>
                        <a:rPr lang="en-US" sz="1500" kern="1200">
                          <a:solidFill>
                            <a:schemeClr val="tx1"/>
                          </a:solidFill>
                          <a:effectLst/>
                          <a:latin typeface="Arial" panose="020B0604020202020204" pitchFamily="34" charset="0"/>
                          <a:ea typeface="+mn-ea"/>
                          <a:cs typeface="Arial" panose="020B0604020202020204" pitchFamily="34" charset="0"/>
                        </a:rPr>
                        <a:t>Ethernet, Fast Ethernet, SLIP, PPP, FDDI, ATM, Frame Relay, SMDS, ARP, Proxy, RARP</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8900000" scaled="1"/>
                      <a:tileRect/>
                    </a:gradFill>
                  </a:tcPr>
                </a:tc>
                <a:tc>
                  <a:txBody>
                    <a:bodyPr/>
                    <a:lstStyle/>
                    <a:p>
                      <a:pPr algn="ctr"/>
                      <a:r>
                        <a:rPr lang="en-US" sz="1500" kern="1200">
                          <a:solidFill>
                            <a:schemeClr val="tx1"/>
                          </a:solidFill>
                          <a:effectLst/>
                          <a:latin typeface="Arial" panose="020B0604020202020204" pitchFamily="34" charset="0"/>
                          <a:ea typeface="+mn-ea"/>
                          <a:cs typeface="Arial" panose="020B0604020202020204" pitchFamily="34" charset="0"/>
                        </a:rPr>
                        <a:t>Routers và switches</a:t>
                      </a:r>
                      <a:endParaRPr lang="en-US" sz="1500">
                        <a:latin typeface="Arial" panose="020B0604020202020204" pitchFamily="34" charset="0"/>
                        <a:cs typeface="Arial" panose="020B0604020202020204" pitchFamily="34" charset="0"/>
                      </a:endParaRPr>
                    </a:p>
                  </a:txBody>
                  <a:tcPr anchor="c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8900000" scaled="1"/>
                      <a:tileRect/>
                    </a:gra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3629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4"/>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28" name="Google Shape;128;p4"/>
          <p:cNvSpPr/>
          <p:nvPr/>
        </p:nvSpPr>
        <p:spPr>
          <a:xfrm>
            <a:off x="11369963" y="6225309"/>
            <a:ext cx="637310" cy="52647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00"/>
                </a:solidFill>
                <a:latin typeface="Calibri"/>
                <a:ea typeface="Calibri"/>
                <a:cs typeface="Calibri"/>
                <a:sym typeface="Calibri"/>
              </a:rPr>
              <a:t>12</a:t>
            </a:r>
            <a:endParaRPr sz="2000" b="1">
              <a:solidFill>
                <a:srgbClr val="FFFF00"/>
              </a:solidFill>
              <a:latin typeface="Calibri"/>
              <a:ea typeface="Calibri"/>
              <a:cs typeface="Calibri"/>
              <a:sym typeface="Calibri"/>
            </a:endParaRPr>
          </a:p>
        </p:txBody>
      </p:sp>
      <p:sp>
        <p:nvSpPr>
          <p:cNvPr id="129" name="Google Shape;129;p4"/>
          <p:cNvSpPr txBox="1"/>
          <p:nvPr/>
        </p:nvSpPr>
        <p:spPr>
          <a:xfrm>
            <a:off x="1320248" y="17324"/>
            <a:ext cx="9551504"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0000"/>
                </a:solidFill>
                <a:latin typeface="Arial"/>
                <a:cs typeface="Arial"/>
                <a:sym typeface="Arial"/>
              </a:rPr>
              <a:t>Các tệp nhật ký là bằng chứng</a:t>
            </a:r>
            <a:endParaRPr b="1"/>
          </a:p>
        </p:txBody>
      </p:sp>
      <p:grpSp>
        <p:nvGrpSpPr>
          <p:cNvPr id="4" name="Group 3">
            <a:extLst>
              <a:ext uri="{FF2B5EF4-FFF2-40B4-BE49-F238E27FC236}">
                <a16:creationId xmlns:a16="http://schemas.microsoft.com/office/drawing/2014/main" id="{4C5D9410-4238-4F05-6CD1-5A5BED5B6CE8}"/>
              </a:ext>
            </a:extLst>
          </p:cNvPr>
          <p:cNvGrpSpPr/>
          <p:nvPr/>
        </p:nvGrpSpPr>
        <p:grpSpPr>
          <a:xfrm>
            <a:off x="1351722" y="1333930"/>
            <a:ext cx="9143999" cy="622658"/>
            <a:chOff x="332529" y="1268760"/>
            <a:chExt cx="9143999" cy="648072"/>
          </a:xfrm>
          <a:solidFill>
            <a:schemeClr val="accent3">
              <a:lumMod val="60000"/>
              <a:lumOff val="40000"/>
            </a:schemeClr>
          </a:solidFill>
        </p:grpSpPr>
        <p:sp>
          <p:nvSpPr>
            <p:cNvPr id="5" name="Rectangle 4">
              <a:extLst>
                <a:ext uri="{FF2B5EF4-FFF2-40B4-BE49-F238E27FC236}">
                  <a16:creationId xmlns:a16="http://schemas.microsoft.com/office/drawing/2014/main" id="{C94EB737-C965-BDC5-689C-D02330F5F5E0}"/>
                </a:ext>
              </a:extLst>
            </p:cNvPr>
            <p:cNvSpPr/>
            <p:nvPr/>
          </p:nvSpPr>
          <p:spPr>
            <a:xfrm>
              <a:off x="332529" y="1268760"/>
              <a:ext cx="1431159"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endParaRPr lang="en-US" sz="1600" b="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C7B8FC55-9AE3-5E81-102B-0F4742AFB527}"/>
                </a:ext>
              </a:extLst>
            </p:cNvPr>
            <p:cNvSpPr/>
            <p:nvPr/>
          </p:nvSpPr>
          <p:spPr>
            <a:xfrm>
              <a:off x="1763687" y="1268760"/>
              <a:ext cx="7712841"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r>
                <a:rPr lang="en-US" sz="1600">
                  <a:solidFill>
                    <a:schemeClr val="tx1"/>
                  </a:solidFill>
                  <a:latin typeface="Arial" panose="020B0604020202020204" pitchFamily="34" charset="0"/>
                  <a:cs typeface="Arial" panose="020B0604020202020204" pitchFamily="34" charset="0"/>
                </a:rPr>
                <a:t>Các file nhật ký là ghi chép chủ yếu của hành động người dùng trên một hệ thống hoặc mạng</a:t>
              </a:r>
            </a:p>
          </p:txBody>
        </p:sp>
      </p:grpSp>
      <p:grpSp>
        <p:nvGrpSpPr>
          <p:cNvPr id="7" name="Group 6">
            <a:extLst>
              <a:ext uri="{FF2B5EF4-FFF2-40B4-BE49-F238E27FC236}">
                <a16:creationId xmlns:a16="http://schemas.microsoft.com/office/drawing/2014/main" id="{51418D3D-83E0-B3D3-3CE0-1F4D89AF223A}"/>
              </a:ext>
            </a:extLst>
          </p:cNvPr>
          <p:cNvGrpSpPr/>
          <p:nvPr/>
        </p:nvGrpSpPr>
        <p:grpSpPr>
          <a:xfrm>
            <a:off x="1678156" y="1164499"/>
            <a:ext cx="717174" cy="720081"/>
            <a:chOff x="1619672" y="3140968"/>
            <a:chExt cx="1599245" cy="1224138"/>
          </a:xfrm>
          <a:solidFill>
            <a:schemeClr val="accent3">
              <a:lumMod val="75000"/>
            </a:schemeClr>
          </a:solidFill>
        </p:grpSpPr>
        <p:sp>
          <p:nvSpPr>
            <p:cNvPr id="8" name="Round Same Side Corner Rectangle 12">
              <a:extLst>
                <a:ext uri="{FF2B5EF4-FFF2-40B4-BE49-F238E27FC236}">
                  <a16:creationId xmlns:a16="http://schemas.microsoft.com/office/drawing/2014/main" id="{1F9383CC-0ABE-DE8B-DC04-9C5D481F82DD}"/>
                </a:ext>
              </a:extLst>
            </p:cNvPr>
            <p:cNvSpPr/>
            <p:nvPr/>
          </p:nvSpPr>
          <p:spPr>
            <a:xfrm>
              <a:off x="1619672" y="3140968"/>
              <a:ext cx="1152128" cy="288032"/>
            </a:xfrm>
            <a:prstGeom prst="round2SameRect">
              <a:avLst>
                <a:gd name="adj1" fmla="val 50000"/>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Diagonal Corner Rectangle 13">
              <a:extLst>
                <a:ext uri="{FF2B5EF4-FFF2-40B4-BE49-F238E27FC236}">
                  <a16:creationId xmlns:a16="http://schemas.microsoft.com/office/drawing/2014/main" id="{5C2936D3-6998-7246-6946-90010A349B39}"/>
                </a:ext>
              </a:extLst>
            </p:cNvPr>
            <p:cNvSpPr/>
            <p:nvPr/>
          </p:nvSpPr>
          <p:spPr>
            <a:xfrm flipH="1">
              <a:off x="1778757" y="3140970"/>
              <a:ext cx="1440160" cy="1224136"/>
            </a:xfrm>
            <a:prstGeom prst="round2DiagRect">
              <a:avLst>
                <a:gd name="adj1" fmla="val 39469"/>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1</a:t>
              </a:r>
            </a:p>
          </p:txBody>
        </p:sp>
      </p:grpSp>
      <p:grpSp>
        <p:nvGrpSpPr>
          <p:cNvPr id="10" name="Group 9">
            <a:extLst>
              <a:ext uri="{FF2B5EF4-FFF2-40B4-BE49-F238E27FC236}">
                <a16:creationId xmlns:a16="http://schemas.microsoft.com/office/drawing/2014/main" id="{3408AA0E-958C-C215-2844-79313B652354}"/>
              </a:ext>
            </a:extLst>
          </p:cNvPr>
          <p:cNvGrpSpPr/>
          <p:nvPr/>
        </p:nvGrpSpPr>
        <p:grpSpPr>
          <a:xfrm>
            <a:off x="1370686" y="2153199"/>
            <a:ext cx="9143999" cy="622658"/>
            <a:chOff x="332529" y="1268760"/>
            <a:chExt cx="9143999" cy="648072"/>
          </a:xfrm>
          <a:solidFill>
            <a:schemeClr val="accent4">
              <a:lumMod val="60000"/>
              <a:lumOff val="40000"/>
            </a:schemeClr>
          </a:solidFill>
        </p:grpSpPr>
        <p:sp>
          <p:nvSpPr>
            <p:cNvPr id="11" name="Rectangle 10">
              <a:extLst>
                <a:ext uri="{FF2B5EF4-FFF2-40B4-BE49-F238E27FC236}">
                  <a16:creationId xmlns:a16="http://schemas.microsoft.com/office/drawing/2014/main" id="{74698BBC-47D6-562E-FAD1-250B947F4C67}"/>
                </a:ext>
              </a:extLst>
            </p:cNvPr>
            <p:cNvSpPr/>
            <p:nvPr/>
          </p:nvSpPr>
          <p:spPr>
            <a:xfrm>
              <a:off x="332529" y="1268760"/>
              <a:ext cx="1431159"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endParaRPr lang="en-US" sz="1600" b="1">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1C005D0-1693-B6BA-6FCE-232D5ED349A3}"/>
                </a:ext>
              </a:extLst>
            </p:cNvPr>
            <p:cNvSpPr/>
            <p:nvPr/>
          </p:nvSpPr>
          <p:spPr>
            <a:xfrm>
              <a:off x="1763687" y="1268760"/>
              <a:ext cx="7712841"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r>
                <a:rPr lang="en-US" sz="1600">
                  <a:solidFill>
                    <a:schemeClr val="tx1"/>
                  </a:solidFill>
                  <a:latin typeface="Arial" panose="020B0604020202020204" pitchFamily="34" charset="0"/>
                  <a:cs typeface="Arial" panose="020B0604020202020204" pitchFamily="34" charset="0"/>
                </a:rPr>
                <a:t>Các điều tra viên sử dụng những nhật ký này để phục hồi bất kỳ các dịch vụ bị thay đổi và phát hiện nguồn của các hành động bất hợp pháp</a:t>
              </a:r>
            </a:p>
          </p:txBody>
        </p:sp>
      </p:grpSp>
      <p:grpSp>
        <p:nvGrpSpPr>
          <p:cNvPr id="13" name="Group 12">
            <a:extLst>
              <a:ext uri="{FF2B5EF4-FFF2-40B4-BE49-F238E27FC236}">
                <a16:creationId xmlns:a16="http://schemas.microsoft.com/office/drawing/2014/main" id="{541B0A81-4882-C7B9-F6BA-E391001C230B}"/>
              </a:ext>
            </a:extLst>
          </p:cNvPr>
          <p:cNvGrpSpPr/>
          <p:nvPr/>
        </p:nvGrpSpPr>
        <p:grpSpPr>
          <a:xfrm>
            <a:off x="1697120" y="1983768"/>
            <a:ext cx="717174" cy="720081"/>
            <a:chOff x="1619672" y="3140968"/>
            <a:chExt cx="1599245" cy="1224138"/>
          </a:xfrm>
          <a:solidFill>
            <a:schemeClr val="accent4">
              <a:lumMod val="75000"/>
            </a:schemeClr>
          </a:solidFill>
        </p:grpSpPr>
        <p:sp>
          <p:nvSpPr>
            <p:cNvPr id="14" name="Round Same Side Corner Rectangle 69">
              <a:extLst>
                <a:ext uri="{FF2B5EF4-FFF2-40B4-BE49-F238E27FC236}">
                  <a16:creationId xmlns:a16="http://schemas.microsoft.com/office/drawing/2014/main" id="{F7A5F88B-C8B2-2D82-E55C-4ACD8C72D8CE}"/>
                </a:ext>
              </a:extLst>
            </p:cNvPr>
            <p:cNvSpPr/>
            <p:nvPr/>
          </p:nvSpPr>
          <p:spPr>
            <a:xfrm>
              <a:off x="1619672" y="3140968"/>
              <a:ext cx="1152128" cy="288032"/>
            </a:xfrm>
            <a:prstGeom prst="round2SameRect">
              <a:avLst>
                <a:gd name="adj1" fmla="val 50000"/>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70">
              <a:extLst>
                <a:ext uri="{FF2B5EF4-FFF2-40B4-BE49-F238E27FC236}">
                  <a16:creationId xmlns:a16="http://schemas.microsoft.com/office/drawing/2014/main" id="{40B52756-BC5C-451D-32F6-31FE08823166}"/>
                </a:ext>
              </a:extLst>
            </p:cNvPr>
            <p:cNvSpPr/>
            <p:nvPr/>
          </p:nvSpPr>
          <p:spPr>
            <a:xfrm flipH="1">
              <a:off x="1778757" y="3140970"/>
              <a:ext cx="1440160" cy="1224136"/>
            </a:xfrm>
            <a:prstGeom prst="round2DiagRect">
              <a:avLst>
                <a:gd name="adj1" fmla="val 39469"/>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2</a:t>
              </a:r>
            </a:p>
          </p:txBody>
        </p:sp>
      </p:grpSp>
      <p:grpSp>
        <p:nvGrpSpPr>
          <p:cNvPr id="16" name="Group 15">
            <a:extLst>
              <a:ext uri="{FF2B5EF4-FFF2-40B4-BE49-F238E27FC236}">
                <a16:creationId xmlns:a16="http://schemas.microsoft.com/office/drawing/2014/main" id="{DFCA4554-E6F5-7DD3-9ECD-2D97960574C4}"/>
              </a:ext>
            </a:extLst>
          </p:cNvPr>
          <p:cNvGrpSpPr/>
          <p:nvPr/>
        </p:nvGrpSpPr>
        <p:grpSpPr>
          <a:xfrm>
            <a:off x="1381542" y="4050149"/>
            <a:ext cx="9143999" cy="622658"/>
            <a:chOff x="332529" y="1268760"/>
            <a:chExt cx="9143999" cy="648072"/>
          </a:xfrm>
          <a:solidFill>
            <a:schemeClr val="accent6">
              <a:lumMod val="60000"/>
              <a:lumOff val="40000"/>
            </a:schemeClr>
          </a:solidFill>
        </p:grpSpPr>
        <p:sp>
          <p:nvSpPr>
            <p:cNvPr id="17" name="Rectangle 16">
              <a:extLst>
                <a:ext uri="{FF2B5EF4-FFF2-40B4-BE49-F238E27FC236}">
                  <a16:creationId xmlns:a16="http://schemas.microsoft.com/office/drawing/2014/main" id="{633CC0FC-0521-E1E8-030C-0D03489964F7}"/>
                </a:ext>
              </a:extLst>
            </p:cNvPr>
            <p:cNvSpPr/>
            <p:nvPr/>
          </p:nvSpPr>
          <p:spPr>
            <a:xfrm>
              <a:off x="332529" y="1268760"/>
              <a:ext cx="1431159"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endParaRPr lang="en-US" sz="1600" b="1">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205569A-36F1-C562-5885-2BC210B00153}"/>
                </a:ext>
              </a:extLst>
            </p:cNvPr>
            <p:cNvSpPr/>
            <p:nvPr/>
          </p:nvSpPr>
          <p:spPr>
            <a:xfrm>
              <a:off x="1763687" y="1268760"/>
              <a:ext cx="7712841"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r>
                <a:rPr lang="en-US" sz="1600">
                  <a:solidFill>
                    <a:schemeClr val="tx1"/>
                  </a:solidFill>
                  <a:latin typeface="Arial" panose="020B0604020202020204" pitchFamily="34" charset="0"/>
                  <a:cs typeface="Arial" panose="020B0604020202020204" pitchFamily="34" charset="0"/>
                </a:rPr>
                <a:t>Dữ liệu máy tính thường không được chấp nhận làm bằng chứng; chúng phải đạt được những tiêu chí nhất định để có thể chấp nhận là bằng chứng</a:t>
              </a:r>
            </a:p>
          </p:txBody>
        </p:sp>
      </p:grpSp>
      <p:grpSp>
        <p:nvGrpSpPr>
          <p:cNvPr id="19" name="Group 18">
            <a:extLst>
              <a:ext uri="{FF2B5EF4-FFF2-40B4-BE49-F238E27FC236}">
                <a16:creationId xmlns:a16="http://schemas.microsoft.com/office/drawing/2014/main" id="{C9A49065-C685-0577-1917-198D67BAEC18}"/>
              </a:ext>
            </a:extLst>
          </p:cNvPr>
          <p:cNvGrpSpPr/>
          <p:nvPr/>
        </p:nvGrpSpPr>
        <p:grpSpPr>
          <a:xfrm>
            <a:off x="1707976" y="3880718"/>
            <a:ext cx="717174" cy="720081"/>
            <a:chOff x="1619672" y="3140968"/>
            <a:chExt cx="1599245" cy="1224138"/>
          </a:xfrm>
          <a:solidFill>
            <a:schemeClr val="accent6">
              <a:lumMod val="75000"/>
            </a:schemeClr>
          </a:solidFill>
        </p:grpSpPr>
        <p:sp>
          <p:nvSpPr>
            <p:cNvPr id="20" name="Round Same Side Corner Rectangle 62">
              <a:extLst>
                <a:ext uri="{FF2B5EF4-FFF2-40B4-BE49-F238E27FC236}">
                  <a16:creationId xmlns:a16="http://schemas.microsoft.com/office/drawing/2014/main" id="{3A04B3BC-AAD5-8B48-2C6C-60C1DF67052D}"/>
                </a:ext>
              </a:extLst>
            </p:cNvPr>
            <p:cNvSpPr/>
            <p:nvPr/>
          </p:nvSpPr>
          <p:spPr>
            <a:xfrm>
              <a:off x="1619672" y="3140968"/>
              <a:ext cx="1152128" cy="288032"/>
            </a:xfrm>
            <a:prstGeom prst="round2SameRect">
              <a:avLst>
                <a:gd name="adj1" fmla="val 50000"/>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Diagonal Corner Rectangle 63">
              <a:extLst>
                <a:ext uri="{FF2B5EF4-FFF2-40B4-BE49-F238E27FC236}">
                  <a16:creationId xmlns:a16="http://schemas.microsoft.com/office/drawing/2014/main" id="{A8B682BA-8F5B-205B-276A-409955DC7102}"/>
                </a:ext>
              </a:extLst>
            </p:cNvPr>
            <p:cNvSpPr/>
            <p:nvPr/>
          </p:nvSpPr>
          <p:spPr>
            <a:xfrm flipH="1">
              <a:off x="1778757" y="3140970"/>
              <a:ext cx="1440160" cy="1224136"/>
            </a:xfrm>
            <a:prstGeom prst="round2DiagRect">
              <a:avLst>
                <a:gd name="adj1" fmla="val 39469"/>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4</a:t>
              </a:r>
            </a:p>
          </p:txBody>
        </p:sp>
      </p:grpSp>
      <p:grpSp>
        <p:nvGrpSpPr>
          <p:cNvPr id="22" name="Group 21">
            <a:extLst>
              <a:ext uri="{FF2B5EF4-FFF2-40B4-BE49-F238E27FC236}">
                <a16:creationId xmlns:a16="http://schemas.microsoft.com/office/drawing/2014/main" id="{CD22BA89-6B0D-5A61-F1B2-8799F00AFF04}"/>
              </a:ext>
            </a:extLst>
          </p:cNvPr>
          <p:cNvGrpSpPr/>
          <p:nvPr/>
        </p:nvGrpSpPr>
        <p:grpSpPr>
          <a:xfrm>
            <a:off x="1380628" y="3042037"/>
            <a:ext cx="9143999" cy="622658"/>
            <a:chOff x="332529" y="1268760"/>
            <a:chExt cx="9143999" cy="648072"/>
          </a:xfrm>
          <a:solidFill>
            <a:schemeClr val="accent5">
              <a:lumMod val="60000"/>
              <a:lumOff val="40000"/>
            </a:schemeClr>
          </a:solidFill>
        </p:grpSpPr>
        <p:sp>
          <p:nvSpPr>
            <p:cNvPr id="23" name="Rectangle 22">
              <a:extLst>
                <a:ext uri="{FF2B5EF4-FFF2-40B4-BE49-F238E27FC236}">
                  <a16:creationId xmlns:a16="http://schemas.microsoft.com/office/drawing/2014/main" id="{9A134932-F0C0-67D7-8F67-D8C1B500D1E9}"/>
                </a:ext>
              </a:extLst>
            </p:cNvPr>
            <p:cNvSpPr/>
            <p:nvPr/>
          </p:nvSpPr>
          <p:spPr>
            <a:xfrm>
              <a:off x="332529" y="1268760"/>
              <a:ext cx="1431159"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endParaRPr lang="en-US" sz="1600" b="1">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F9F5B94-5C77-2ABE-E492-A4836D15D7CF}"/>
                </a:ext>
              </a:extLst>
            </p:cNvPr>
            <p:cNvSpPr/>
            <p:nvPr/>
          </p:nvSpPr>
          <p:spPr>
            <a:xfrm>
              <a:off x="1763687" y="1268760"/>
              <a:ext cx="7712841"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r>
                <a:rPr lang="en-US" sz="1600">
                  <a:solidFill>
                    <a:schemeClr val="tx1"/>
                  </a:solidFill>
                  <a:latin typeface="Arial" panose="020B0604020202020204" pitchFamily="34" charset="0"/>
                  <a:cs typeface="Arial" panose="020B0604020202020204" pitchFamily="34" charset="0"/>
                </a:rPr>
                <a:t>Vấn đề cơ bản của nhật ký là chúng có thể bị thay đổi dễ dàng. Một kẻ tấn công có thể dễ dàng chèn vào những thông số sai lệch vào các file nhật ký</a:t>
              </a:r>
            </a:p>
          </p:txBody>
        </p:sp>
      </p:grpSp>
      <p:grpSp>
        <p:nvGrpSpPr>
          <p:cNvPr id="25" name="Group 24">
            <a:extLst>
              <a:ext uri="{FF2B5EF4-FFF2-40B4-BE49-F238E27FC236}">
                <a16:creationId xmlns:a16="http://schemas.microsoft.com/office/drawing/2014/main" id="{83FEDB85-4BB6-30EF-8338-FD5CB2FCAC29}"/>
              </a:ext>
            </a:extLst>
          </p:cNvPr>
          <p:cNvGrpSpPr/>
          <p:nvPr/>
        </p:nvGrpSpPr>
        <p:grpSpPr>
          <a:xfrm>
            <a:off x="1707062" y="2872606"/>
            <a:ext cx="717174" cy="720081"/>
            <a:chOff x="1619672" y="3140968"/>
            <a:chExt cx="1599245" cy="1224138"/>
          </a:xfrm>
          <a:solidFill>
            <a:schemeClr val="accent5">
              <a:lumMod val="75000"/>
            </a:schemeClr>
          </a:solidFill>
        </p:grpSpPr>
        <p:sp>
          <p:nvSpPr>
            <p:cNvPr id="26" name="Round Same Side Corner Rectangle 76">
              <a:extLst>
                <a:ext uri="{FF2B5EF4-FFF2-40B4-BE49-F238E27FC236}">
                  <a16:creationId xmlns:a16="http://schemas.microsoft.com/office/drawing/2014/main" id="{0B883959-A9BC-6A42-7E36-5FE592991261}"/>
                </a:ext>
              </a:extLst>
            </p:cNvPr>
            <p:cNvSpPr/>
            <p:nvPr/>
          </p:nvSpPr>
          <p:spPr>
            <a:xfrm>
              <a:off x="1619672" y="3140968"/>
              <a:ext cx="1152128" cy="288032"/>
            </a:xfrm>
            <a:prstGeom prst="round2SameRect">
              <a:avLst>
                <a:gd name="adj1" fmla="val 50000"/>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 Diagonal Corner Rectangle 77">
              <a:extLst>
                <a:ext uri="{FF2B5EF4-FFF2-40B4-BE49-F238E27FC236}">
                  <a16:creationId xmlns:a16="http://schemas.microsoft.com/office/drawing/2014/main" id="{F84A2113-2CF6-3E6D-D6F9-3D296A75B9C2}"/>
                </a:ext>
              </a:extLst>
            </p:cNvPr>
            <p:cNvSpPr/>
            <p:nvPr/>
          </p:nvSpPr>
          <p:spPr>
            <a:xfrm flipH="1">
              <a:off x="1778757" y="3140970"/>
              <a:ext cx="1440160" cy="1224136"/>
            </a:xfrm>
            <a:prstGeom prst="round2DiagRect">
              <a:avLst>
                <a:gd name="adj1" fmla="val 39469"/>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3</a:t>
              </a:r>
            </a:p>
          </p:txBody>
        </p:sp>
      </p:grpSp>
      <p:grpSp>
        <p:nvGrpSpPr>
          <p:cNvPr id="28" name="Group 27">
            <a:extLst>
              <a:ext uri="{FF2B5EF4-FFF2-40B4-BE49-F238E27FC236}">
                <a16:creationId xmlns:a16="http://schemas.microsoft.com/office/drawing/2014/main" id="{C8BB7D42-F456-5A79-1099-608C3A9A6F36}"/>
              </a:ext>
            </a:extLst>
          </p:cNvPr>
          <p:cNvGrpSpPr/>
          <p:nvPr/>
        </p:nvGrpSpPr>
        <p:grpSpPr>
          <a:xfrm>
            <a:off x="1380628" y="5058261"/>
            <a:ext cx="9143999" cy="622658"/>
            <a:chOff x="332529" y="1268760"/>
            <a:chExt cx="9143999" cy="648072"/>
          </a:xfrm>
          <a:solidFill>
            <a:schemeClr val="accent2">
              <a:lumMod val="60000"/>
              <a:lumOff val="40000"/>
            </a:schemeClr>
          </a:solidFill>
        </p:grpSpPr>
        <p:sp>
          <p:nvSpPr>
            <p:cNvPr id="29" name="Rectangle 28">
              <a:extLst>
                <a:ext uri="{FF2B5EF4-FFF2-40B4-BE49-F238E27FC236}">
                  <a16:creationId xmlns:a16="http://schemas.microsoft.com/office/drawing/2014/main" id="{31EEC8EC-D746-B2C0-45A4-D5CCB99B4E45}"/>
                </a:ext>
              </a:extLst>
            </p:cNvPr>
            <p:cNvSpPr/>
            <p:nvPr/>
          </p:nvSpPr>
          <p:spPr>
            <a:xfrm>
              <a:off x="332529" y="1268760"/>
              <a:ext cx="1431159"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endParaRPr lang="en-US" sz="1600" b="1">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FB447F24-02E4-914F-737F-3C4AAF3A2BC2}"/>
                </a:ext>
              </a:extLst>
            </p:cNvPr>
            <p:cNvSpPr/>
            <p:nvPr/>
          </p:nvSpPr>
          <p:spPr>
            <a:xfrm>
              <a:off x="1763687" y="1268760"/>
              <a:ext cx="7712841" cy="648072"/>
            </a:xfrm>
            <a:prstGeom prst="rect">
              <a:avLst/>
            </a:prstGeom>
            <a:grpFill/>
            <a:ln>
              <a:noFill/>
            </a:ln>
          </p:spPr>
          <p:style>
            <a:lnRef idx="1">
              <a:schemeClr val="dk1"/>
            </a:lnRef>
            <a:fillRef idx="2">
              <a:schemeClr val="dk1"/>
            </a:fillRef>
            <a:effectRef idx="1">
              <a:schemeClr val="dk1"/>
            </a:effectRef>
            <a:fontRef idx="minor">
              <a:schemeClr val="dk1"/>
            </a:fontRef>
          </p:style>
          <p:txBody>
            <a:bodyPr rtlCol="0" anchor="ctr"/>
            <a:lstStyle/>
            <a:p>
              <a:r>
                <a:rPr lang="en-US" sz="1600">
                  <a:solidFill>
                    <a:schemeClr val="tx1"/>
                  </a:solidFill>
                  <a:latin typeface="Arial" panose="020B0604020202020204" pitchFamily="34" charset="0"/>
                  <a:cs typeface="Arial" panose="020B0604020202020204" pitchFamily="34" charset="0"/>
                </a:rPr>
                <a:t>Bên công tố phải trình bày lời khai thích hợp trình bày rằng bản ghi là chính xác, đáng tin cậy và hoàn toàn nguyên vẹn</a:t>
              </a:r>
            </a:p>
          </p:txBody>
        </p:sp>
      </p:grpSp>
      <p:grpSp>
        <p:nvGrpSpPr>
          <p:cNvPr id="31" name="Group 30">
            <a:extLst>
              <a:ext uri="{FF2B5EF4-FFF2-40B4-BE49-F238E27FC236}">
                <a16:creationId xmlns:a16="http://schemas.microsoft.com/office/drawing/2014/main" id="{E5BF26DA-E357-ABD8-B710-418EBFC29D08}"/>
              </a:ext>
            </a:extLst>
          </p:cNvPr>
          <p:cNvGrpSpPr/>
          <p:nvPr/>
        </p:nvGrpSpPr>
        <p:grpSpPr>
          <a:xfrm>
            <a:off x="1707062" y="4888830"/>
            <a:ext cx="717174" cy="720081"/>
            <a:chOff x="1619672" y="3140968"/>
            <a:chExt cx="1599245" cy="1224138"/>
          </a:xfrm>
          <a:solidFill>
            <a:schemeClr val="accent2">
              <a:lumMod val="75000"/>
            </a:schemeClr>
          </a:solidFill>
        </p:grpSpPr>
        <p:sp>
          <p:nvSpPr>
            <p:cNvPr id="96" name="Round Same Side Corner Rectangle 83">
              <a:extLst>
                <a:ext uri="{FF2B5EF4-FFF2-40B4-BE49-F238E27FC236}">
                  <a16:creationId xmlns:a16="http://schemas.microsoft.com/office/drawing/2014/main" id="{9D3BA9A8-2D9B-E4BD-C276-EB7A3295F2EE}"/>
                </a:ext>
              </a:extLst>
            </p:cNvPr>
            <p:cNvSpPr/>
            <p:nvPr/>
          </p:nvSpPr>
          <p:spPr>
            <a:xfrm>
              <a:off x="1619672" y="3140968"/>
              <a:ext cx="1152128" cy="288032"/>
            </a:xfrm>
            <a:prstGeom prst="round2SameRect">
              <a:avLst>
                <a:gd name="adj1" fmla="val 50000"/>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 Diagonal Corner Rectangle 84">
              <a:extLst>
                <a:ext uri="{FF2B5EF4-FFF2-40B4-BE49-F238E27FC236}">
                  <a16:creationId xmlns:a16="http://schemas.microsoft.com/office/drawing/2014/main" id="{5AF642C4-8945-C638-9F3C-0836ED95748C}"/>
                </a:ext>
              </a:extLst>
            </p:cNvPr>
            <p:cNvSpPr/>
            <p:nvPr/>
          </p:nvSpPr>
          <p:spPr>
            <a:xfrm flipH="1">
              <a:off x="1778757" y="3140970"/>
              <a:ext cx="1440160" cy="1224136"/>
            </a:xfrm>
            <a:prstGeom prst="round2DiagRect">
              <a:avLst>
                <a:gd name="adj1" fmla="val 39469"/>
                <a:gd name="adj2" fmla="val 0"/>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5</a:t>
              </a:r>
            </a:p>
          </p:txBody>
        </p:sp>
      </p:grpSp>
    </p:spTree>
    <p:extLst>
      <p:ext uri="{BB962C8B-B14F-4D97-AF65-F5344CB8AC3E}">
        <p14:creationId xmlns:p14="http://schemas.microsoft.com/office/powerpoint/2010/main" val="181600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4"/>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28" name="Google Shape;128;p4"/>
          <p:cNvSpPr/>
          <p:nvPr/>
        </p:nvSpPr>
        <p:spPr>
          <a:xfrm>
            <a:off x="11369963" y="6225309"/>
            <a:ext cx="637310" cy="52647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00"/>
                </a:solidFill>
                <a:latin typeface="Calibri"/>
                <a:ea typeface="Calibri"/>
                <a:cs typeface="Calibri"/>
                <a:sym typeface="Calibri"/>
              </a:rPr>
              <a:t>13</a:t>
            </a:r>
            <a:endParaRPr sz="2000" b="1">
              <a:solidFill>
                <a:srgbClr val="FFFF00"/>
              </a:solidFill>
              <a:latin typeface="Calibri"/>
              <a:ea typeface="Calibri"/>
              <a:cs typeface="Calibri"/>
              <a:sym typeface="Calibri"/>
            </a:endParaRPr>
          </a:p>
        </p:txBody>
      </p:sp>
      <p:sp>
        <p:nvSpPr>
          <p:cNvPr id="129" name="Google Shape;129;p4"/>
          <p:cNvSpPr txBox="1"/>
          <p:nvPr/>
        </p:nvSpPr>
        <p:spPr>
          <a:xfrm>
            <a:off x="1320248" y="17324"/>
            <a:ext cx="9551504"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0000"/>
                </a:solidFill>
                <a:latin typeface="Arial"/>
                <a:cs typeface="Arial"/>
                <a:sym typeface="Arial"/>
              </a:rPr>
              <a:t>Pháp lý</a:t>
            </a:r>
            <a:endParaRPr b="1"/>
          </a:p>
        </p:txBody>
      </p:sp>
      <p:sp>
        <p:nvSpPr>
          <p:cNvPr id="2" name="Content Placeholder 2">
            <a:extLst>
              <a:ext uri="{FF2B5EF4-FFF2-40B4-BE49-F238E27FC236}">
                <a16:creationId xmlns:a16="http://schemas.microsoft.com/office/drawing/2014/main" id="{3FD09486-0C1C-5383-325E-647428E3B3AD}"/>
              </a:ext>
            </a:extLst>
          </p:cNvPr>
          <p:cNvSpPr>
            <a:spLocks noGrp="1"/>
          </p:cNvSpPr>
          <p:nvPr>
            <p:ph idx="1"/>
          </p:nvPr>
        </p:nvSpPr>
        <p:spPr>
          <a:xfrm>
            <a:off x="914400" y="876673"/>
            <a:ext cx="10048461" cy="5465140"/>
          </a:xfrm>
        </p:spPr>
        <p:txBody>
          <a:bodyPr>
            <a:noAutofit/>
          </a:bodyPr>
          <a:lstStyle/>
          <a:p>
            <a:pPr marL="0" indent="0">
              <a:buNone/>
            </a:pPr>
            <a:r>
              <a:rPr lang="en-US" sz="2000">
                <a:latin typeface="Arial" panose="020B0604020202020204" pitchFamily="34" charset="0"/>
                <a:cs typeface="Arial" panose="020B0604020202020204" pitchFamily="34" charset="0"/>
              </a:rPr>
              <a:t>Những quy định, tiêu chuẩn và hướng dẫn sau đây xác định nhu cầu của tổ chức để quản lý nhật ký:</a:t>
            </a:r>
          </a:p>
        </p:txBody>
      </p:sp>
      <p:sp>
        <p:nvSpPr>
          <p:cNvPr id="4" name="Oval 3">
            <a:extLst>
              <a:ext uri="{FF2B5EF4-FFF2-40B4-BE49-F238E27FC236}">
                <a16:creationId xmlns:a16="http://schemas.microsoft.com/office/drawing/2014/main" id="{918B7F15-9F1F-17E1-9DC3-EDB513E4C5D5}"/>
              </a:ext>
            </a:extLst>
          </p:cNvPr>
          <p:cNvSpPr/>
          <p:nvPr/>
        </p:nvSpPr>
        <p:spPr>
          <a:xfrm>
            <a:off x="2576668" y="1819606"/>
            <a:ext cx="2304256" cy="22274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Luật quản lý an ninh thông tin liên bang 2002 (FISMA)</a:t>
            </a:r>
          </a:p>
        </p:txBody>
      </p:sp>
      <p:sp>
        <p:nvSpPr>
          <p:cNvPr id="5" name="Oval 4">
            <a:extLst>
              <a:ext uri="{FF2B5EF4-FFF2-40B4-BE49-F238E27FC236}">
                <a16:creationId xmlns:a16="http://schemas.microsoft.com/office/drawing/2014/main" id="{989D1F8A-991A-DE88-C2EC-21CDB29F44E0}"/>
              </a:ext>
            </a:extLst>
          </p:cNvPr>
          <p:cNvSpPr/>
          <p:nvPr/>
        </p:nvSpPr>
        <p:spPr>
          <a:xfrm>
            <a:off x="2287444" y="4331533"/>
            <a:ext cx="2089424" cy="20197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Luật Sarbanes-Oxley 2002 (SOX)</a:t>
            </a:r>
          </a:p>
        </p:txBody>
      </p:sp>
      <p:sp>
        <p:nvSpPr>
          <p:cNvPr id="6" name="Oval 5">
            <a:extLst>
              <a:ext uri="{FF2B5EF4-FFF2-40B4-BE49-F238E27FC236}">
                <a16:creationId xmlns:a16="http://schemas.microsoft.com/office/drawing/2014/main" id="{6440CB4A-D03F-40B7-093D-1AA7496C828D}"/>
              </a:ext>
            </a:extLst>
          </p:cNvPr>
          <p:cNvSpPr/>
          <p:nvPr/>
        </p:nvSpPr>
        <p:spPr>
          <a:xfrm>
            <a:off x="5521563" y="1886814"/>
            <a:ext cx="1879641" cy="181698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Luật Gramm Leach Biliey (GLBA)</a:t>
            </a:r>
          </a:p>
        </p:txBody>
      </p:sp>
      <p:sp>
        <p:nvSpPr>
          <p:cNvPr id="7" name="Oval 6">
            <a:extLst>
              <a:ext uri="{FF2B5EF4-FFF2-40B4-BE49-F238E27FC236}">
                <a16:creationId xmlns:a16="http://schemas.microsoft.com/office/drawing/2014/main" id="{465F1792-E0FF-18CB-4D17-0D85314E0D38}"/>
              </a:ext>
            </a:extLst>
          </p:cNvPr>
          <p:cNvSpPr/>
          <p:nvPr/>
        </p:nvSpPr>
        <p:spPr>
          <a:xfrm>
            <a:off x="7183988" y="4119062"/>
            <a:ext cx="2089424" cy="20197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Tiêu chuẩn bảo mật dữ liệu thẻ thanh toán (PCI DSS)</a:t>
            </a:r>
          </a:p>
        </p:txBody>
      </p:sp>
      <p:sp>
        <p:nvSpPr>
          <p:cNvPr id="8" name="Oval 7">
            <a:extLst>
              <a:ext uri="{FF2B5EF4-FFF2-40B4-BE49-F238E27FC236}">
                <a16:creationId xmlns:a16="http://schemas.microsoft.com/office/drawing/2014/main" id="{588BDDBD-EECA-546E-38B1-6A3FFCC1AD7A}"/>
              </a:ext>
            </a:extLst>
          </p:cNvPr>
          <p:cNvSpPr/>
          <p:nvPr/>
        </p:nvSpPr>
        <p:spPr>
          <a:xfrm>
            <a:off x="7972302" y="1598783"/>
            <a:ext cx="2309222" cy="223224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Luật về tính khả thi và trách nhiệm giải trình của BHYT 1996 (HIPAA)</a:t>
            </a:r>
          </a:p>
        </p:txBody>
      </p:sp>
      <p:pic>
        <p:nvPicPr>
          <p:cNvPr id="9" name="Picture 8">
            <a:extLst>
              <a:ext uri="{FF2B5EF4-FFF2-40B4-BE49-F238E27FC236}">
                <a16:creationId xmlns:a16="http://schemas.microsoft.com/office/drawing/2014/main" id="{85583710-8F2D-C3A5-2581-BEE9A2088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588" y="4469315"/>
            <a:ext cx="2536592" cy="1521955"/>
          </a:xfrm>
          <a:prstGeom prst="rect">
            <a:avLst/>
          </a:prstGeom>
        </p:spPr>
      </p:pic>
      <p:sp>
        <p:nvSpPr>
          <p:cNvPr id="10" name="Right Arrow 16">
            <a:extLst>
              <a:ext uri="{FF2B5EF4-FFF2-40B4-BE49-F238E27FC236}">
                <a16:creationId xmlns:a16="http://schemas.microsoft.com/office/drawing/2014/main" id="{8C506AB2-2B24-7540-3FE6-55E279CCAE0E}"/>
              </a:ext>
            </a:extLst>
          </p:cNvPr>
          <p:cNvSpPr/>
          <p:nvPr/>
        </p:nvSpPr>
        <p:spPr>
          <a:xfrm rot="21391201">
            <a:off x="4967782" y="2632088"/>
            <a:ext cx="496623" cy="326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7">
            <a:extLst>
              <a:ext uri="{FF2B5EF4-FFF2-40B4-BE49-F238E27FC236}">
                <a16:creationId xmlns:a16="http://schemas.microsoft.com/office/drawing/2014/main" id="{72D8D4C9-3C84-9222-03CE-18FA2E09071A}"/>
              </a:ext>
            </a:extLst>
          </p:cNvPr>
          <p:cNvSpPr/>
          <p:nvPr/>
        </p:nvSpPr>
        <p:spPr>
          <a:xfrm rot="190816">
            <a:off x="7537796" y="2557509"/>
            <a:ext cx="360651" cy="25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20">
            <a:extLst>
              <a:ext uri="{FF2B5EF4-FFF2-40B4-BE49-F238E27FC236}">
                <a16:creationId xmlns:a16="http://schemas.microsoft.com/office/drawing/2014/main" id="{E55D26C0-E36D-90F9-6748-20E196D14D8B}"/>
              </a:ext>
            </a:extLst>
          </p:cNvPr>
          <p:cNvSpPr/>
          <p:nvPr/>
        </p:nvSpPr>
        <p:spPr>
          <a:xfrm rot="7329150">
            <a:off x="8426719" y="3808999"/>
            <a:ext cx="248888" cy="178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8">
            <a:extLst>
              <a:ext uri="{FF2B5EF4-FFF2-40B4-BE49-F238E27FC236}">
                <a16:creationId xmlns:a16="http://schemas.microsoft.com/office/drawing/2014/main" id="{2C623E4D-7A1E-9555-0AD1-8DC367E1BCDB}"/>
              </a:ext>
            </a:extLst>
          </p:cNvPr>
          <p:cNvSpPr/>
          <p:nvPr/>
        </p:nvSpPr>
        <p:spPr>
          <a:xfrm rot="10629557">
            <a:off x="6695162" y="5072444"/>
            <a:ext cx="342138" cy="261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9">
            <a:extLst>
              <a:ext uri="{FF2B5EF4-FFF2-40B4-BE49-F238E27FC236}">
                <a16:creationId xmlns:a16="http://schemas.microsoft.com/office/drawing/2014/main" id="{B590E983-D46F-32DB-7E05-C87477FD3E9F}"/>
              </a:ext>
            </a:extLst>
          </p:cNvPr>
          <p:cNvSpPr/>
          <p:nvPr/>
        </p:nvSpPr>
        <p:spPr>
          <a:xfrm rot="10565904">
            <a:off x="4524160" y="5093491"/>
            <a:ext cx="327267" cy="2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91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5" name="Right Arrow 14"/>
          <p:cNvSpPr/>
          <p:nvPr/>
        </p:nvSpPr>
        <p:spPr>
          <a:xfrm>
            <a:off x="5486066" y="2393886"/>
            <a:ext cx="393910" cy="2430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ight Arrow 15"/>
          <p:cNvSpPr/>
          <p:nvPr/>
        </p:nvSpPr>
        <p:spPr>
          <a:xfrm>
            <a:off x="5486066" y="3762038"/>
            <a:ext cx="393910" cy="2430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ight Arrow 16"/>
          <p:cNvSpPr/>
          <p:nvPr/>
        </p:nvSpPr>
        <p:spPr>
          <a:xfrm>
            <a:off x="5486066" y="4986174"/>
            <a:ext cx="393910" cy="2430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ight Arrow 17"/>
          <p:cNvSpPr/>
          <p:nvPr/>
        </p:nvSpPr>
        <p:spPr>
          <a:xfrm>
            <a:off x="5486066" y="6093297"/>
            <a:ext cx="393910" cy="2430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116634"/>
            <a:ext cx="8229600" cy="576063"/>
          </a:xfrm>
        </p:spPr>
        <p:txBody>
          <a:bodyPr>
            <a:noAutofit/>
          </a:bodyPr>
          <a:lstStyle/>
          <a:p>
            <a:r>
              <a:rPr lang="en-US" sz="3200" b="1">
                <a:solidFill>
                  <a:srgbClr val="FF0000"/>
                </a:solidFill>
                <a:latin typeface="Arial" panose="020B0604020202020204" pitchFamily="34" charset="0"/>
                <a:cs typeface="Arial" panose="020B0604020202020204" pitchFamily="34" charset="0"/>
              </a:rPr>
              <a:t>Tính hợp pháp của việc sử dụng nhật ký</a:t>
            </a:r>
          </a:p>
        </p:txBody>
      </p:sp>
      <p:sp>
        <p:nvSpPr>
          <p:cNvPr id="3" name="Content Placeholder 2"/>
          <p:cNvSpPr>
            <a:spLocks noGrp="1"/>
          </p:cNvSpPr>
          <p:nvPr>
            <p:ph idx="1"/>
          </p:nvPr>
        </p:nvSpPr>
        <p:spPr>
          <a:xfrm>
            <a:off x="639417" y="947261"/>
            <a:ext cx="10913165" cy="756083"/>
          </a:xfrm>
        </p:spPr>
        <p:txBody>
          <a:bodyPr>
            <a:normAutofit/>
          </a:bodyPr>
          <a:lstStyle/>
          <a:p>
            <a:pPr marL="0" indent="0">
              <a:buNone/>
            </a:pPr>
            <a:r>
              <a:rPr lang="en-US" sz="2400">
                <a:latin typeface="Arial" panose="020B0604020202020204" pitchFamily="34" charset="0"/>
                <a:cs typeface="Arial" panose="020B0604020202020204" pitchFamily="34" charset="0"/>
              </a:rPr>
              <a:t>M</a:t>
            </a:r>
            <a:r>
              <a:rPr lang="vi-VN" sz="2400">
                <a:latin typeface="Arial" panose="020B0604020202020204" pitchFamily="34" charset="0"/>
                <a:cs typeface="Arial" panose="020B0604020202020204" pitchFamily="34" charset="0"/>
              </a:rPr>
              <a:t>ột số vấn đề pháp lý liên quan đến việc tạo và sử dụng nhật ký mà các tổ chức và hoạt động điều tra phải lưu ý</a:t>
            </a:r>
            <a:r>
              <a:rPr lang="en-US" sz="2400">
                <a:latin typeface="Arial" panose="020B0604020202020204" pitchFamily="34" charset="0"/>
                <a:cs typeface="Arial" panose="020B0604020202020204" pitchFamily="34" charset="0"/>
              </a:rPr>
              <a:t>:</a:t>
            </a:r>
          </a:p>
        </p:txBody>
      </p:sp>
      <p:sp>
        <p:nvSpPr>
          <p:cNvPr id="6" name="Rounded Rectangle 5"/>
          <p:cNvSpPr/>
          <p:nvPr/>
        </p:nvSpPr>
        <p:spPr>
          <a:xfrm>
            <a:off x="1729934" y="2096852"/>
            <a:ext cx="3756132" cy="9001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Nhật ký phải được tạo hợp lý đúng lúc với </a:t>
            </a:r>
            <a:r>
              <a:rPr lang="en-US">
                <a:solidFill>
                  <a:srgbClr val="FF0000"/>
                </a:solidFill>
                <a:latin typeface="Arial" panose="020B0604020202020204" pitchFamily="34" charset="0"/>
                <a:cs typeface="Arial" panose="020B0604020202020204" pitchFamily="34" charset="0"/>
              </a:rPr>
              <a:t>sự việc đang được điều tra</a:t>
            </a:r>
          </a:p>
        </p:txBody>
      </p:sp>
      <p:sp>
        <p:nvSpPr>
          <p:cNvPr id="8" name="Rounded Rectangle 7"/>
          <p:cNvSpPr/>
          <p:nvPr/>
        </p:nvSpPr>
        <p:spPr>
          <a:xfrm>
            <a:off x="5885609" y="2096852"/>
            <a:ext cx="4386855" cy="93610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File nhật ký phải được </a:t>
            </a:r>
            <a:r>
              <a:rPr lang="en-US">
                <a:solidFill>
                  <a:srgbClr val="FF0000"/>
                </a:solidFill>
                <a:latin typeface="Arial" panose="020B0604020202020204" pitchFamily="34" charset="0"/>
                <a:cs typeface="Arial" panose="020B0604020202020204" pitchFamily="34" charset="0"/>
              </a:rPr>
              <a:t>đặt không được thay đổi trong hệ thống </a:t>
            </a:r>
            <a:r>
              <a:rPr lang="en-US">
                <a:latin typeface="Arial" panose="020B0604020202020204" pitchFamily="34" charset="0"/>
                <a:cs typeface="Arial" panose="020B0604020202020204" pitchFamily="34" charset="0"/>
              </a:rPr>
              <a:t>để ngăn chặn giả mạo</a:t>
            </a:r>
          </a:p>
        </p:txBody>
      </p:sp>
      <p:sp>
        <p:nvSpPr>
          <p:cNvPr id="9" name="Rounded Rectangle 8"/>
          <p:cNvSpPr/>
          <p:nvPr/>
        </p:nvSpPr>
        <p:spPr>
          <a:xfrm>
            <a:off x="1779512" y="3501008"/>
            <a:ext cx="3706554" cy="79208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Ai đó biết về sự việc phải </a:t>
            </a:r>
            <a:r>
              <a:rPr lang="en-US">
                <a:solidFill>
                  <a:srgbClr val="FF0000"/>
                </a:solidFill>
                <a:latin typeface="Arial" panose="020B0604020202020204" pitchFamily="34" charset="0"/>
                <a:cs typeface="Arial" panose="020B0604020202020204" pitchFamily="34" charset="0"/>
              </a:rPr>
              <a:t>ghi lại thông tin</a:t>
            </a:r>
          </a:p>
        </p:txBody>
      </p:sp>
      <p:sp>
        <p:nvSpPr>
          <p:cNvPr id="10" name="Rounded Rectangle 9"/>
          <p:cNvSpPr/>
          <p:nvPr/>
        </p:nvSpPr>
        <p:spPr>
          <a:xfrm>
            <a:off x="5879976" y="3212976"/>
            <a:ext cx="4386856" cy="12961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Trong trường hợp một phần mềm đang xử lý việc ghi lại, dữ liệu ghi lại sẽ biết thông tin trước đây của </a:t>
            </a:r>
            <a:r>
              <a:rPr lang="en-US">
                <a:solidFill>
                  <a:srgbClr val="FF0000"/>
                </a:solidFill>
                <a:latin typeface="Arial" panose="020B0604020202020204" pitchFamily="34" charset="0"/>
                <a:cs typeface="Arial" panose="020B0604020202020204" pitchFamily="34" charset="0"/>
              </a:rPr>
              <a:t>lập trình viên </a:t>
            </a:r>
            <a:r>
              <a:rPr lang="en-US">
                <a:latin typeface="Arial" panose="020B0604020202020204" pitchFamily="34" charset="0"/>
                <a:cs typeface="Arial" panose="020B0604020202020204" pitchFamily="34" charset="0"/>
              </a:rPr>
              <a:t>và </a:t>
            </a:r>
            <a:r>
              <a:rPr lang="en-US">
                <a:solidFill>
                  <a:srgbClr val="FF0000"/>
                </a:solidFill>
                <a:latin typeface="Arial" panose="020B0604020202020204" pitchFamily="34" charset="0"/>
                <a:cs typeface="Arial" panose="020B0604020202020204" pitchFamily="34" charset="0"/>
              </a:rPr>
              <a:t>quản trị viên hệ thống</a:t>
            </a:r>
          </a:p>
        </p:txBody>
      </p:sp>
      <p:sp>
        <p:nvSpPr>
          <p:cNvPr id="11" name="Rounded Rectangle 10"/>
          <p:cNvSpPr/>
          <p:nvPr/>
        </p:nvSpPr>
        <p:spPr>
          <a:xfrm>
            <a:off x="1779513" y="4725144"/>
            <a:ext cx="3719896" cy="7560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Nhật ký phải được giữ như một </a:t>
            </a:r>
            <a:r>
              <a:rPr lang="en-US">
                <a:solidFill>
                  <a:srgbClr val="FF0000"/>
                </a:solidFill>
                <a:latin typeface="Arial" panose="020B0604020202020204" pitchFamily="34" charset="0"/>
                <a:cs typeface="Arial" panose="020B0604020202020204" pitchFamily="34" charset="0"/>
              </a:rPr>
              <a:t>thông lệ kinh doanh</a:t>
            </a:r>
          </a:p>
        </p:txBody>
      </p:sp>
      <p:sp>
        <p:nvSpPr>
          <p:cNvPr id="12" name="Rounded Rectangle 11"/>
          <p:cNvSpPr/>
          <p:nvPr/>
        </p:nvSpPr>
        <p:spPr>
          <a:xfrm>
            <a:off x="5885609" y="4653136"/>
            <a:ext cx="4386855" cy="93610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Tập hợp </a:t>
            </a:r>
            <a:r>
              <a:rPr lang="en-US">
                <a:solidFill>
                  <a:srgbClr val="FF0000"/>
                </a:solidFill>
                <a:latin typeface="Arial" panose="020B0604020202020204" pitchFamily="34" charset="0"/>
                <a:cs typeface="Arial" panose="020B0604020202020204" pitchFamily="34" charset="0"/>
              </a:rPr>
              <a:t>dữ liệu </a:t>
            </a:r>
            <a:r>
              <a:rPr lang="en-US">
                <a:latin typeface="Arial" panose="020B0604020202020204" pitchFamily="34" charset="0"/>
                <a:cs typeface="Arial" panose="020B0604020202020204" pitchFamily="34" charset="0"/>
              </a:rPr>
              <a:t>ngẫu nhiên là không được phép</a:t>
            </a:r>
          </a:p>
        </p:txBody>
      </p:sp>
      <p:sp>
        <p:nvSpPr>
          <p:cNvPr id="13" name="Rounded Rectangle 12"/>
          <p:cNvSpPr/>
          <p:nvPr/>
        </p:nvSpPr>
        <p:spPr>
          <a:xfrm>
            <a:off x="5885610" y="5805264"/>
            <a:ext cx="4386855" cy="7920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Giữ </a:t>
            </a:r>
            <a:r>
              <a:rPr lang="en-US">
                <a:solidFill>
                  <a:srgbClr val="FF0000"/>
                </a:solidFill>
                <a:latin typeface="Arial" panose="020B0604020202020204" pitchFamily="34" charset="0"/>
                <a:cs typeface="Arial" panose="020B0604020202020204" pitchFamily="34" charset="0"/>
              </a:rPr>
              <a:t>nhật ký </a:t>
            </a:r>
            <a:r>
              <a:rPr lang="en-US">
                <a:latin typeface="Arial" panose="020B0604020202020204" pitchFamily="34" charset="0"/>
                <a:cs typeface="Arial" panose="020B0604020202020204" pitchFamily="34" charset="0"/>
              </a:rPr>
              <a:t>thường xuyên để sử dụng làm </a:t>
            </a:r>
            <a:r>
              <a:rPr lang="en-US">
                <a:solidFill>
                  <a:srgbClr val="FF0000"/>
                </a:solidFill>
                <a:latin typeface="Arial" panose="020B0604020202020204" pitchFamily="34" charset="0"/>
                <a:cs typeface="Arial" panose="020B0604020202020204" pitchFamily="34" charset="0"/>
              </a:rPr>
              <a:t>bằng chứng </a:t>
            </a:r>
            <a:r>
              <a:rPr lang="en-US">
                <a:latin typeface="Arial" panose="020B0604020202020204" pitchFamily="34" charset="0"/>
                <a:cs typeface="Arial" panose="020B0604020202020204" pitchFamily="34" charset="0"/>
              </a:rPr>
              <a:t>sau</a:t>
            </a:r>
          </a:p>
        </p:txBody>
      </p:sp>
      <p:sp>
        <p:nvSpPr>
          <p:cNvPr id="14" name="Rounded Rectangle 13"/>
          <p:cNvSpPr/>
          <p:nvPr/>
        </p:nvSpPr>
        <p:spPr>
          <a:xfrm>
            <a:off x="1766170" y="5733256"/>
            <a:ext cx="3719897" cy="9361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Nhật ký được tạo sau sự kiện đã bắt đầu không đủ điều kiện theo </a:t>
            </a:r>
            <a:r>
              <a:rPr lang="en-US">
                <a:solidFill>
                  <a:srgbClr val="FF0000"/>
                </a:solidFill>
                <a:latin typeface="Arial" panose="020B0604020202020204" pitchFamily="34" charset="0"/>
                <a:cs typeface="Arial" panose="020B0604020202020204" pitchFamily="34" charset="0"/>
              </a:rPr>
              <a:t>ngoại lệ hồ sơ kinh doanh</a:t>
            </a:r>
          </a:p>
        </p:txBody>
      </p:sp>
      <p:sp>
        <p:nvSpPr>
          <p:cNvPr id="7" name="Oval 6"/>
          <p:cNvSpPr/>
          <p:nvPr/>
        </p:nvSpPr>
        <p:spPr>
          <a:xfrm>
            <a:off x="11316475" y="6267129"/>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14</a:t>
            </a:r>
          </a:p>
        </p:txBody>
      </p:sp>
      <p:sp>
        <p:nvSpPr>
          <p:cNvPr id="19" name="Rounded Rectangle 18"/>
          <p:cNvSpPr/>
          <p:nvPr/>
        </p:nvSpPr>
        <p:spPr>
          <a:xfrm>
            <a:off x="1572793" y="1988841"/>
            <a:ext cx="360040" cy="477053"/>
          </a:xfrm>
          <a:prstGeom prst="roundRect">
            <a:avLst>
              <a:gd name="adj" fmla="val 27361"/>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1</a:t>
            </a:r>
          </a:p>
        </p:txBody>
      </p:sp>
      <p:sp>
        <p:nvSpPr>
          <p:cNvPr id="20" name="Rounded Rectangle 19"/>
          <p:cNvSpPr/>
          <p:nvPr/>
        </p:nvSpPr>
        <p:spPr>
          <a:xfrm>
            <a:off x="5648032" y="5741890"/>
            <a:ext cx="360040" cy="477053"/>
          </a:xfrm>
          <a:prstGeom prst="roundRect">
            <a:avLst>
              <a:gd name="adj" fmla="val 27361"/>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8</a:t>
            </a:r>
          </a:p>
        </p:txBody>
      </p:sp>
      <p:sp>
        <p:nvSpPr>
          <p:cNvPr id="21" name="Rounded Rectangle 20"/>
          <p:cNvSpPr/>
          <p:nvPr/>
        </p:nvSpPr>
        <p:spPr>
          <a:xfrm>
            <a:off x="5641075" y="4459740"/>
            <a:ext cx="360040" cy="477053"/>
          </a:xfrm>
          <a:prstGeom prst="roundRect">
            <a:avLst>
              <a:gd name="adj" fmla="val 27361"/>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6</a:t>
            </a:r>
          </a:p>
        </p:txBody>
      </p:sp>
      <p:sp>
        <p:nvSpPr>
          <p:cNvPr id="22" name="Rounded Rectangle 21"/>
          <p:cNvSpPr/>
          <p:nvPr/>
        </p:nvSpPr>
        <p:spPr>
          <a:xfrm>
            <a:off x="5637840" y="3140969"/>
            <a:ext cx="360040" cy="477053"/>
          </a:xfrm>
          <a:prstGeom prst="roundRect">
            <a:avLst>
              <a:gd name="adj" fmla="val 27361"/>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4</a:t>
            </a:r>
          </a:p>
        </p:txBody>
      </p:sp>
      <p:sp>
        <p:nvSpPr>
          <p:cNvPr id="23" name="Rounded Rectangle 22"/>
          <p:cNvSpPr/>
          <p:nvPr/>
        </p:nvSpPr>
        <p:spPr>
          <a:xfrm>
            <a:off x="5643207" y="1889829"/>
            <a:ext cx="360040" cy="477053"/>
          </a:xfrm>
          <a:prstGeom prst="roundRect">
            <a:avLst>
              <a:gd name="adj" fmla="val 27361"/>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2</a:t>
            </a:r>
          </a:p>
        </p:txBody>
      </p:sp>
      <p:sp>
        <p:nvSpPr>
          <p:cNvPr id="24" name="Rounded Rectangle 23"/>
          <p:cNvSpPr/>
          <p:nvPr/>
        </p:nvSpPr>
        <p:spPr>
          <a:xfrm>
            <a:off x="1559496" y="3429001"/>
            <a:ext cx="360040" cy="477053"/>
          </a:xfrm>
          <a:prstGeom prst="roundRect">
            <a:avLst>
              <a:gd name="adj" fmla="val 27361"/>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3</a:t>
            </a:r>
          </a:p>
        </p:txBody>
      </p:sp>
      <p:sp>
        <p:nvSpPr>
          <p:cNvPr id="25" name="Rounded Rectangle 24"/>
          <p:cNvSpPr/>
          <p:nvPr/>
        </p:nvSpPr>
        <p:spPr>
          <a:xfrm>
            <a:off x="1559496" y="4653137"/>
            <a:ext cx="360040" cy="477053"/>
          </a:xfrm>
          <a:prstGeom prst="roundRect">
            <a:avLst>
              <a:gd name="adj" fmla="val 27361"/>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5</a:t>
            </a:r>
          </a:p>
        </p:txBody>
      </p:sp>
      <p:sp>
        <p:nvSpPr>
          <p:cNvPr id="26" name="Rounded Rectangle 25"/>
          <p:cNvSpPr/>
          <p:nvPr/>
        </p:nvSpPr>
        <p:spPr>
          <a:xfrm>
            <a:off x="1559496" y="5661249"/>
            <a:ext cx="360040" cy="477053"/>
          </a:xfrm>
          <a:prstGeom prst="roundRect">
            <a:avLst>
              <a:gd name="adj" fmla="val 27361"/>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7</a:t>
            </a:r>
          </a:p>
        </p:txBody>
      </p:sp>
      <p:cxnSp>
        <p:nvCxnSpPr>
          <p:cNvPr id="27" name="Google Shape;127;p4">
            <a:extLst>
              <a:ext uri="{FF2B5EF4-FFF2-40B4-BE49-F238E27FC236}">
                <a16:creationId xmlns:a16="http://schemas.microsoft.com/office/drawing/2014/main" id="{C6FE988C-5774-7A00-FD49-5BAED5D30444}"/>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350526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639648" y="1124744"/>
            <a:ext cx="8919602" cy="1008112"/>
          </a:xfrm>
          <a:prstGeom prst="rect">
            <a:avLst/>
          </a:prstGeom>
          <a:solidFill>
            <a:schemeClr val="accent4">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solidFill>
                  <a:schemeClr val="tx1"/>
                </a:solidFill>
                <a:latin typeface="Arial" panose="020B0604020202020204" pitchFamily="34" charset="0"/>
                <a:cs typeface="Arial" panose="020B0604020202020204" pitchFamily="34" charset="0"/>
              </a:rPr>
              <a:t>Một “Người giám hộ hoặc Nhân chứng đủ điều kiện” phải làm chứng cho sự </a:t>
            </a:r>
            <a:r>
              <a:rPr lang="en-US">
                <a:solidFill>
                  <a:srgbClr val="FFFF00"/>
                </a:solidFill>
                <a:latin typeface="Arial" panose="020B0604020202020204" pitchFamily="34" charset="0"/>
                <a:cs typeface="Arial" panose="020B0604020202020204" pitchFamily="34" charset="0"/>
              </a:rPr>
              <a:t>chuẩn xác</a:t>
            </a:r>
            <a:r>
              <a:rPr lang="en-US">
                <a:solidFill>
                  <a:schemeClr val="tx1"/>
                </a:solidFill>
                <a:latin typeface="Arial" panose="020B0604020202020204" pitchFamily="34" charset="0"/>
                <a:cs typeface="Arial" panose="020B0604020202020204" pitchFamily="34" charset="0"/>
              </a:rPr>
              <a:t> và </a:t>
            </a:r>
            <a:r>
              <a:rPr lang="en-US">
                <a:solidFill>
                  <a:srgbClr val="FFFF00"/>
                </a:solidFill>
                <a:latin typeface="Arial" panose="020B0604020202020204" pitchFamily="34" charset="0"/>
                <a:cs typeface="Arial" panose="020B0604020202020204" pitchFamily="34" charset="0"/>
              </a:rPr>
              <a:t>toàn vẹn</a:t>
            </a:r>
            <a:r>
              <a:rPr lang="en-US">
                <a:solidFill>
                  <a:schemeClr val="tx1"/>
                </a:solidFill>
                <a:latin typeface="Arial" panose="020B0604020202020204" pitchFamily="34" charset="0"/>
                <a:cs typeface="Arial" panose="020B0604020202020204" pitchFamily="34" charset="0"/>
              </a:rPr>
              <a:t> của nhật ký. Quá trình này được biết đến là xác thực</a:t>
            </a:r>
          </a:p>
        </p:txBody>
      </p:sp>
      <p:sp>
        <p:nvSpPr>
          <p:cNvPr id="8" name="Rectangle 7"/>
          <p:cNvSpPr/>
          <p:nvPr/>
        </p:nvSpPr>
        <p:spPr>
          <a:xfrm>
            <a:off x="1639648" y="2204864"/>
            <a:ext cx="8919602" cy="1008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rial" panose="020B0604020202020204" pitchFamily="34" charset="0"/>
                <a:cs typeface="Arial" panose="020B0604020202020204" pitchFamily="34" charset="0"/>
              </a:rPr>
              <a:t>Người giám hộ không cần phải là lập trình viên, người viết ra </a:t>
            </a:r>
            <a:r>
              <a:rPr lang="en-US">
                <a:solidFill>
                  <a:srgbClr val="FF0000"/>
                </a:solidFill>
                <a:latin typeface="Arial" panose="020B0604020202020204" pitchFamily="34" charset="0"/>
                <a:cs typeface="Arial" panose="020B0604020202020204" pitchFamily="34" charset="0"/>
              </a:rPr>
              <a:t>phần mềm nhật ký</a:t>
            </a:r>
            <a:r>
              <a:rPr lang="en-US">
                <a:solidFill>
                  <a:schemeClr val="tx1"/>
                </a:solidFill>
                <a:latin typeface="Arial" panose="020B0604020202020204" pitchFamily="34" charset="0"/>
                <a:cs typeface="Arial" panose="020B0604020202020204" pitchFamily="34" charset="0"/>
              </a:rPr>
              <a:t>; tuy nhiên người đó phải có thể </a:t>
            </a:r>
            <a:r>
              <a:rPr lang="en-US">
                <a:solidFill>
                  <a:srgbClr val="FF0000"/>
                </a:solidFill>
                <a:latin typeface="Arial" panose="020B0604020202020204" pitchFamily="34" charset="0"/>
                <a:cs typeface="Arial" panose="020B0604020202020204" pitchFamily="34" charset="0"/>
              </a:rPr>
              <a:t>đưa ra lời khai </a:t>
            </a:r>
            <a:r>
              <a:rPr lang="en-US">
                <a:solidFill>
                  <a:schemeClr val="tx1"/>
                </a:solidFill>
                <a:latin typeface="Arial" panose="020B0604020202020204" pitchFamily="34" charset="0"/>
                <a:cs typeface="Arial" panose="020B0604020202020204" pitchFamily="34" charset="0"/>
              </a:rPr>
              <a:t>về hệ thống nào đang được sử dụng, phần mềm có liên quan đến từ đâu, khi nào và như thế nào nhật ký được tạo ra</a:t>
            </a:r>
          </a:p>
        </p:txBody>
      </p:sp>
      <p:sp>
        <p:nvSpPr>
          <p:cNvPr id="9" name="Rectangle 8"/>
          <p:cNvSpPr/>
          <p:nvPr/>
        </p:nvSpPr>
        <p:spPr>
          <a:xfrm>
            <a:off x="1631505" y="3284984"/>
            <a:ext cx="8928991" cy="1008112"/>
          </a:xfrm>
          <a:prstGeom prst="rect">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a:solidFill>
                  <a:schemeClr val="tx1"/>
                </a:solidFill>
                <a:latin typeface="Arial" panose="020B0604020202020204" pitchFamily="34" charset="0"/>
                <a:cs typeface="Arial" panose="020B0604020202020204" pitchFamily="34" charset="0"/>
              </a:rPr>
              <a:t>Người giám hộ hoặc nhân chứng khác đủ điều kiện phải cung cấp lời khai về </a:t>
            </a:r>
            <a:r>
              <a:rPr lang="en-US">
                <a:solidFill>
                  <a:srgbClr val="FF0000"/>
                </a:solidFill>
                <a:latin typeface="Arial" panose="020B0604020202020204" pitchFamily="34" charset="0"/>
                <a:cs typeface="Arial" panose="020B0604020202020204" pitchFamily="34" charset="0"/>
              </a:rPr>
              <a:t>độ tin cậy </a:t>
            </a:r>
            <a:r>
              <a:rPr lang="en-US">
                <a:solidFill>
                  <a:schemeClr val="tx1"/>
                </a:solidFill>
                <a:latin typeface="Arial" panose="020B0604020202020204" pitchFamily="34" charset="0"/>
                <a:cs typeface="Arial" panose="020B0604020202020204" pitchFamily="34" charset="0"/>
              </a:rPr>
              <a:t>và toàn vẹn của </a:t>
            </a:r>
            <a:r>
              <a:rPr lang="en-US">
                <a:solidFill>
                  <a:srgbClr val="FF0000"/>
                </a:solidFill>
                <a:latin typeface="Arial" panose="020B0604020202020204" pitchFamily="34" charset="0"/>
                <a:cs typeface="Arial" panose="020B0604020202020204" pitchFamily="34" charset="0"/>
              </a:rPr>
              <a:t>nền tảng phần cứng </a:t>
            </a:r>
            <a:r>
              <a:rPr lang="en-US">
                <a:solidFill>
                  <a:schemeClr val="tx1"/>
                </a:solidFill>
                <a:latin typeface="Arial" panose="020B0604020202020204" pitchFamily="34" charset="0"/>
                <a:cs typeface="Arial" panose="020B0604020202020204" pitchFamily="34" charset="0"/>
              </a:rPr>
              <a:t>và </a:t>
            </a:r>
            <a:r>
              <a:rPr lang="en-US">
                <a:solidFill>
                  <a:srgbClr val="FF0000"/>
                </a:solidFill>
                <a:latin typeface="Arial" panose="020B0604020202020204" pitchFamily="34" charset="0"/>
                <a:cs typeface="Arial" panose="020B0604020202020204" pitchFamily="34" charset="0"/>
              </a:rPr>
              <a:t>phần mềm </a:t>
            </a:r>
            <a:r>
              <a:rPr lang="en-US">
                <a:solidFill>
                  <a:schemeClr val="tx1"/>
                </a:solidFill>
                <a:latin typeface="Arial" panose="020B0604020202020204" pitchFamily="34" charset="0"/>
                <a:cs typeface="Arial" panose="020B0604020202020204" pitchFamily="34" charset="0"/>
              </a:rPr>
              <a:t>được sử dụng bao gồm cả phần mềm nhật ký</a:t>
            </a:r>
          </a:p>
        </p:txBody>
      </p:sp>
      <p:sp>
        <p:nvSpPr>
          <p:cNvPr id="10" name="Rectangle 9"/>
          <p:cNvSpPr/>
          <p:nvPr/>
        </p:nvSpPr>
        <p:spPr>
          <a:xfrm>
            <a:off x="1640895" y="4365104"/>
            <a:ext cx="8919601" cy="10081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rial" panose="020B0604020202020204" pitchFamily="34" charset="0"/>
                <a:cs typeface="Arial" panose="020B0604020202020204" pitchFamily="34" charset="0"/>
              </a:rPr>
              <a:t>Hồ sơ về lỗi hoặc </a:t>
            </a:r>
            <a:r>
              <a:rPr lang="en-US">
                <a:solidFill>
                  <a:srgbClr val="FF0000"/>
                </a:solidFill>
                <a:latin typeface="Arial" panose="020B0604020202020204" pitchFamily="34" charset="0"/>
                <a:cs typeface="Arial" panose="020B0604020202020204" pitchFamily="34" charset="0"/>
              </a:rPr>
              <a:t>vi phạm bảo mật </a:t>
            </a:r>
            <a:r>
              <a:rPr lang="en-US">
                <a:solidFill>
                  <a:schemeClr val="tx1"/>
                </a:solidFill>
                <a:latin typeface="Arial" panose="020B0604020202020204" pitchFamily="34" charset="0"/>
                <a:cs typeface="Arial" panose="020B0604020202020204" pitchFamily="34" charset="0"/>
              </a:rPr>
              <a:t>trên máy tạo nhật ký sẽ có xu hướng dung làm bằng chứng</a:t>
            </a:r>
          </a:p>
        </p:txBody>
      </p:sp>
      <p:sp>
        <p:nvSpPr>
          <p:cNvPr id="11" name="Rectangle 10"/>
          <p:cNvSpPr/>
          <p:nvPr/>
        </p:nvSpPr>
        <p:spPr>
          <a:xfrm>
            <a:off x="1640894" y="5445224"/>
            <a:ext cx="8919602" cy="1008112"/>
          </a:xfrm>
          <a:prstGeom prst="rect">
            <a:avLst/>
          </a:prstGeom>
          <a:solidFill>
            <a:schemeClr val="accent6">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a:solidFill>
                  <a:schemeClr val="tx1"/>
                </a:solidFill>
                <a:latin typeface="Arial" panose="020B0604020202020204" pitchFamily="34" charset="0"/>
                <a:cs typeface="Arial" panose="020B0604020202020204" pitchFamily="34" charset="0"/>
              </a:rPr>
              <a:t>Nếu điều tra viên tuyên bố vằng một máy đã bị xâm nhập, </a:t>
            </a:r>
            <a:r>
              <a:rPr lang="en-US">
                <a:solidFill>
                  <a:srgbClr val="FF0000"/>
                </a:solidFill>
                <a:latin typeface="Arial" panose="020B0604020202020204" pitchFamily="34" charset="0"/>
                <a:cs typeface="Arial" panose="020B0604020202020204" pitchFamily="34" charset="0"/>
              </a:rPr>
              <a:t>các mục nhật ký </a:t>
            </a:r>
            <a:r>
              <a:rPr lang="en-US">
                <a:solidFill>
                  <a:schemeClr val="tx1"/>
                </a:solidFill>
                <a:latin typeface="Arial" panose="020B0604020202020204" pitchFamily="34" charset="0"/>
                <a:cs typeface="Arial" panose="020B0604020202020204" pitchFamily="34" charset="0"/>
              </a:rPr>
              <a:t>từ sau thời điểm đó vốn đã bị nghi ngờ</a:t>
            </a:r>
          </a:p>
        </p:txBody>
      </p:sp>
      <p:sp>
        <p:nvSpPr>
          <p:cNvPr id="7" name="Oval 6"/>
          <p:cNvSpPr/>
          <p:nvPr/>
        </p:nvSpPr>
        <p:spPr>
          <a:xfrm>
            <a:off x="11316475" y="6267129"/>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15</a:t>
            </a:r>
          </a:p>
        </p:txBody>
      </p:sp>
      <p:sp>
        <p:nvSpPr>
          <p:cNvPr id="13" name="Title 1">
            <a:extLst>
              <a:ext uri="{FF2B5EF4-FFF2-40B4-BE49-F238E27FC236}">
                <a16:creationId xmlns:a16="http://schemas.microsoft.com/office/drawing/2014/main" id="{7D7E2E0E-A795-CCCF-0E02-773474AB2F1E}"/>
              </a:ext>
            </a:extLst>
          </p:cNvPr>
          <p:cNvSpPr>
            <a:spLocks noGrp="1"/>
          </p:cNvSpPr>
          <p:nvPr>
            <p:ph type="title"/>
          </p:nvPr>
        </p:nvSpPr>
        <p:spPr>
          <a:xfrm>
            <a:off x="1981200" y="116634"/>
            <a:ext cx="8229600" cy="576063"/>
          </a:xfrm>
        </p:spPr>
        <p:txBody>
          <a:bodyPr>
            <a:noAutofit/>
          </a:bodyPr>
          <a:lstStyle/>
          <a:p>
            <a:r>
              <a:rPr lang="en-US" sz="3200" b="1">
                <a:solidFill>
                  <a:srgbClr val="FF0000"/>
                </a:solidFill>
                <a:latin typeface="Arial" panose="020B0604020202020204" pitchFamily="34" charset="0"/>
                <a:cs typeface="Arial" panose="020B0604020202020204" pitchFamily="34" charset="0"/>
              </a:rPr>
              <a:t>Tính hợp pháp của việc sử dụng nhật ký</a:t>
            </a:r>
          </a:p>
        </p:txBody>
      </p:sp>
      <p:cxnSp>
        <p:nvCxnSpPr>
          <p:cNvPr id="14" name="Google Shape;127;p4">
            <a:extLst>
              <a:ext uri="{FF2B5EF4-FFF2-40B4-BE49-F238E27FC236}">
                <a16:creationId xmlns:a16="http://schemas.microsoft.com/office/drawing/2014/main" id="{83409F43-2381-99B6-B0E1-E76190350CB3}"/>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411070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1323460" y="6230241"/>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16</a:t>
            </a:r>
          </a:p>
        </p:txBody>
      </p:sp>
      <p:grpSp>
        <p:nvGrpSpPr>
          <p:cNvPr id="35" name="Group 34"/>
          <p:cNvGrpSpPr/>
          <p:nvPr/>
        </p:nvGrpSpPr>
        <p:grpSpPr>
          <a:xfrm>
            <a:off x="1775520" y="1124744"/>
            <a:ext cx="7920880" cy="1224136"/>
            <a:chOff x="251520" y="1340768"/>
            <a:chExt cx="7920880" cy="1008112"/>
          </a:xfrm>
          <a:solidFill>
            <a:schemeClr val="bg1">
              <a:lumMod val="50000"/>
            </a:schemeClr>
          </a:solidFill>
        </p:grpSpPr>
        <p:sp>
          <p:nvSpPr>
            <p:cNvPr id="23" name="Right Arrow 22"/>
            <p:cNvSpPr/>
            <p:nvPr/>
          </p:nvSpPr>
          <p:spPr>
            <a:xfrm>
              <a:off x="7308304" y="1520788"/>
              <a:ext cx="864096" cy="648072"/>
            </a:xfrm>
            <a:prstGeom prs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251520" y="1340768"/>
              <a:ext cx="1368152" cy="1008112"/>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1</a:t>
              </a:r>
            </a:p>
          </p:txBody>
        </p:sp>
        <p:sp>
          <p:nvSpPr>
            <p:cNvPr id="8" name="Rectangle 7"/>
            <p:cNvSpPr/>
            <p:nvPr/>
          </p:nvSpPr>
          <p:spPr>
            <a:xfrm>
              <a:off x="1619672" y="1340768"/>
              <a:ext cx="5832648" cy="100811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atin typeface="Arial" panose="020B0604020202020204" pitchFamily="34" charset="0"/>
                  <a:cs typeface="Arial" panose="020B0604020202020204" pitchFamily="34" charset="0"/>
                </a:rPr>
                <a:t>Trong một vụ kiện dân sự chống lại các tin tặc bị các buộc, bất kỳ thứ gì trong </a:t>
              </a:r>
              <a:r>
                <a:rPr lang="en-US">
                  <a:solidFill>
                    <a:srgbClr val="FFFF00"/>
                  </a:solidFill>
                  <a:latin typeface="Arial" panose="020B0604020202020204" pitchFamily="34" charset="0"/>
                  <a:cs typeface="Arial" panose="020B0604020202020204" pitchFamily="34" charset="0"/>
                </a:rPr>
                <a:t>lưu trữ của tổ chức </a:t>
              </a:r>
              <a:r>
                <a:rPr lang="en-US">
                  <a:latin typeface="Arial" panose="020B0604020202020204" pitchFamily="34" charset="0"/>
                  <a:cs typeface="Arial" panose="020B0604020202020204" pitchFamily="34" charset="0"/>
                </a:rPr>
                <a:t>có xu hướng loại trừ thủ phạm khỏi đối tượng tình nghi có thể được sử dụng để chống lại tổ chức</a:t>
              </a:r>
            </a:p>
          </p:txBody>
        </p:sp>
      </p:grpSp>
      <p:grpSp>
        <p:nvGrpSpPr>
          <p:cNvPr id="38" name="Group 37"/>
          <p:cNvGrpSpPr/>
          <p:nvPr/>
        </p:nvGrpSpPr>
        <p:grpSpPr>
          <a:xfrm>
            <a:off x="1775520" y="5301208"/>
            <a:ext cx="7920880" cy="1224136"/>
            <a:chOff x="251520" y="5468906"/>
            <a:chExt cx="7920880" cy="1008112"/>
          </a:xfrm>
          <a:solidFill>
            <a:schemeClr val="bg1">
              <a:lumMod val="50000"/>
            </a:schemeClr>
          </a:solidFill>
        </p:grpSpPr>
        <p:sp>
          <p:nvSpPr>
            <p:cNvPr id="26" name="Right Arrow 25"/>
            <p:cNvSpPr/>
            <p:nvPr/>
          </p:nvSpPr>
          <p:spPr>
            <a:xfrm>
              <a:off x="7308304" y="5648926"/>
              <a:ext cx="864096" cy="648072"/>
            </a:xfrm>
            <a:prstGeom prs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251520" y="5468906"/>
              <a:ext cx="1368152" cy="1008112"/>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4</a:t>
              </a:r>
            </a:p>
          </p:txBody>
        </p:sp>
        <p:sp>
          <p:nvSpPr>
            <p:cNvPr id="10" name="Rectangle 9"/>
            <p:cNvSpPr/>
            <p:nvPr/>
          </p:nvSpPr>
          <p:spPr>
            <a:xfrm>
              <a:off x="1619672" y="5468906"/>
              <a:ext cx="5832648" cy="100811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latin typeface="Arial" panose="020B0604020202020204" pitchFamily="34" charset="0"/>
                  <a:cs typeface="Arial" panose="020B0604020202020204" pitchFamily="34" charset="0"/>
                </a:rPr>
                <a:t>Bản sao gốc </a:t>
              </a:r>
              <a:r>
                <a:rPr lang="en-US">
                  <a:latin typeface="Arial" panose="020B0604020202020204" pitchFamily="34" charset="0"/>
                  <a:cs typeface="Arial" panose="020B0604020202020204" pitchFamily="34" charset="0"/>
                </a:rPr>
                <a:t>của bất kỳ file nào sẽ tốt hơn. Một bản in ra của một đĩa hay băng lưu trữ, được coi là một bản gốc, trừ khi và cho đến khi thẩm phán và bồi thẩm đoàn được trang bị máy tính có </a:t>
              </a:r>
              <a:r>
                <a:rPr lang="en-US">
                  <a:solidFill>
                    <a:srgbClr val="FFFF00"/>
                  </a:solidFill>
                  <a:latin typeface="Arial" panose="020B0604020202020204" pitchFamily="34" charset="0"/>
                  <a:cs typeface="Arial" panose="020B0604020202020204" pitchFamily="34" charset="0"/>
                </a:rPr>
                <a:t>USB hoặc SCSI</a:t>
              </a:r>
            </a:p>
          </p:txBody>
        </p:sp>
      </p:grpSp>
      <p:grpSp>
        <p:nvGrpSpPr>
          <p:cNvPr id="37" name="Group 36"/>
          <p:cNvGrpSpPr/>
          <p:nvPr/>
        </p:nvGrpSpPr>
        <p:grpSpPr>
          <a:xfrm>
            <a:off x="1775520" y="3861049"/>
            <a:ext cx="7920880" cy="1199757"/>
            <a:chOff x="251520" y="4196709"/>
            <a:chExt cx="7920880" cy="1008112"/>
          </a:xfrm>
          <a:solidFill>
            <a:schemeClr val="bg1">
              <a:lumMod val="50000"/>
            </a:schemeClr>
          </a:solidFill>
        </p:grpSpPr>
        <p:sp>
          <p:nvSpPr>
            <p:cNvPr id="25" name="Right Arrow 24"/>
            <p:cNvSpPr/>
            <p:nvPr/>
          </p:nvSpPr>
          <p:spPr>
            <a:xfrm>
              <a:off x="7308304" y="4376729"/>
              <a:ext cx="864096" cy="648072"/>
            </a:xfrm>
            <a:prstGeom prs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Arial" panose="020B0604020202020204" pitchFamily="34" charset="0"/>
                <a:cs typeface="Arial" panose="020B0604020202020204" pitchFamily="34" charset="0"/>
              </a:endParaRPr>
            </a:p>
          </p:txBody>
        </p:sp>
        <p:sp>
          <p:nvSpPr>
            <p:cNvPr id="15" name="Rectangle 14"/>
            <p:cNvSpPr/>
            <p:nvPr/>
          </p:nvSpPr>
          <p:spPr>
            <a:xfrm>
              <a:off x="251520" y="4196709"/>
              <a:ext cx="1368152" cy="1008112"/>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3</a:t>
              </a:r>
            </a:p>
          </p:txBody>
        </p:sp>
        <p:sp>
          <p:nvSpPr>
            <p:cNvPr id="16" name="Rectangle 15"/>
            <p:cNvSpPr/>
            <p:nvPr/>
          </p:nvSpPr>
          <p:spPr>
            <a:xfrm>
              <a:off x="1619672" y="4196709"/>
              <a:ext cx="5832648" cy="100811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atin typeface="Arial" panose="020B0604020202020204" pitchFamily="34" charset="0"/>
                  <a:cs typeface="Arial" panose="020B0604020202020204" pitchFamily="34" charset="0"/>
                </a:rPr>
                <a:t>Nếu tổ chức có thể đưa ra các chương trình liên quan là </a:t>
              </a:r>
              <a:r>
                <a:rPr lang="en-US">
                  <a:solidFill>
                    <a:srgbClr val="FFFF00"/>
                  </a:solidFill>
                  <a:latin typeface="Arial" panose="020B0604020202020204" pitchFamily="34" charset="0"/>
                  <a:cs typeface="Arial" panose="020B0604020202020204" pitchFamily="34" charset="0"/>
                </a:rPr>
                <a:t>bí mật thương mại</a:t>
              </a:r>
              <a:r>
                <a:rPr lang="en-US">
                  <a:latin typeface="Arial" panose="020B0604020202020204" pitchFamily="34" charset="0"/>
                  <a:cs typeface="Arial" panose="020B0604020202020204" pitchFamily="34" charset="0"/>
                </a:rPr>
                <a:t>, thì tổ chức có thể giữ nó bí mật hoặc tiết lộ cho người bào chữa dưới dạng lệnh bảo mật</a:t>
              </a:r>
            </a:p>
          </p:txBody>
        </p:sp>
      </p:grpSp>
      <p:grpSp>
        <p:nvGrpSpPr>
          <p:cNvPr id="36" name="Group 35"/>
          <p:cNvGrpSpPr/>
          <p:nvPr/>
        </p:nvGrpSpPr>
        <p:grpSpPr>
          <a:xfrm>
            <a:off x="1775520" y="2564904"/>
            <a:ext cx="7920880" cy="1008112"/>
            <a:chOff x="251520" y="2780928"/>
            <a:chExt cx="7920880" cy="1008112"/>
          </a:xfrm>
          <a:solidFill>
            <a:schemeClr val="bg1">
              <a:lumMod val="50000"/>
            </a:schemeClr>
          </a:solidFill>
        </p:grpSpPr>
        <p:sp>
          <p:nvSpPr>
            <p:cNvPr id="24" name="Right Arrow 23"/>
            <p:cNvSpPr/>
            <p:nvPr/>
          </p:nvSpPr>
          <p:spPr>
            <a:xfrm>
              <a:off x="7308304" y="2960948"/>
              <a:ext cx="864096" cy="648072"/>
            </a:xfrm>
            <a:prstGeom prs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p:cNvSpPr/>
            <p:nvPr/>
          </p:nvSpPr>
          <p:spPr>
            <a:xfrm>
              <a:off x="251520" y="2780928"/>
              <a:ext cx="1368152" cy="1008112"/>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2</a:t>
              </a:r>
            </a:p>
          </p:txBody>
        </p:sp>
        <p:sp>
          <p:nvSpPr>
            <p:cNvPr id="18" name="Rectangle 17"/>
            <p:cNvSpPr/>
            <p:nvPr/>
          </p:nvSpPr>
          <p:spPr>
            <a:xfrm>
              <a:off x="1619672" y="2780928"/>
              <a:ext cx="5832648" cy="100811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latin typeface="Arial" panose="020B0604020202020204" pitchFamily="34" charset="0"/>
                  <a:cs typeface="Arial" panose="020B0604020202020204" pitchFamily="34" charset="0"/>
                </a:rPr>
                <a:t>Nhật ký và phần mềm giám sát </a:t>
              </a:r>
              <a:r>
                <a:rPr lang="en-US">
                  <a:latin typeface="Arial" panose="020B0604020202020204" pitchFamily="34" charset="0"/>
                  <a:cs typeface="Arial" panose="020B0604020202020204" pitchFamily="34" charset="0"/>
                </a:rPr>
                <a:t>của tổ chức phải được chuẩn bị sẵn sàng cho phiên toà để người bào chữa có cơ hội kiểm tra độ tin cậy của bản lưu trữ</a:t>
              </a:r>
            </a:p>
          </p:txBody>
        </p:sp>
      </p:gr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408" y="1268761"/>
            <a:ext cx="720080" cy="894699"/>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4393" y="2600846"/>
            <a:ext cx="959567" cy="959567"/>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4396" y="4118880"/>
            <a:ext cx="684093" cy="684093"/>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6735" y="5445224"/>
            <a:ext cx="754360" cy="754360"/>
          </a:xfrm>
          <a:prstGeom prst="rect">
            <a:avLst/>
          </a:prstGeom>
        </p:spPr>
      </p:pic>
      <p:sp>
        <p:nvSpPr>
          <p:cNvPr id="12" name="Title 1">
            <a:extLst>
              <a:ext uri="{FF2B5EF4-FFF2-40B4-BE49-F238E27FC236}">
                <a16:creationId xmlns:a16="http://schemas.microsoft.com/office/drawing/2014/main" id="{FB58E28C-B733-D644-1724-9601AFB1D1A0}"/>
              </a:ext>
            </a:extLst>
          </p:cNvPr>
          <p:cNvSpPr>
            <a:spLocks noGrp="1"/>
          </p:cNvSpPr>
          <p:nvPr>
            <p:ph type="title"/>
          </p:nvPr>
        </p:nvSpPr>
        <p:spPr>
          <a:xfrm>
            <a:off x="1981200" y="116634"/>
            <a:ext cx="8229600" cy="576063"/>
          </a:xfrm>
        </p:spPr>
        <p:txBody>
          <a:bodyPr>
            <a:noAutofit/>
          </a:bodyPr>
          <a:lstStyle/>
          <a:p>
            <a:r>
              <a:rPr lang="en-US" sz="3200" b="1">
                <a:solidFill>
                  <a:srgbClr val="FF0000"/>
                </a:solidFill>
                <a:latin typeface="Arial" panose="020B0604020202020204" pitchFamily="34" charset="0"/>
                <a:cs typeface="Arial" panose="020B0604020202020204" pitchFamily="34" charset="0"/>
              </a:rPr>
              <a:t>Tính hợp pháp của việc sử dụng nhật ký</a:t>
            </a:r>
          </a:p>
        </p:txBody>
      </p:sp>
      <p:cxnSp>
        <p:nvCxnSpPr>
          <p:cNvPr id="13" name="Google Shape;127;p4">
            <a:extLst>
              <a:ext uri="{FF2B5EF4-FFF2-40B4-BE49-F238E27FC236}">
                <a16:creationId xmlns:a16="http://schemas.microsoft.com/office/drawing/2014/main" id="{9DA0FB7C-B5FA-D8AA-2406-02ECBDF393AD}"/>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497497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0" y="2258616"/>
            <a:ext cx="12192000" cy="713184"/>
          </a:xfrm>
          <a:prstGeom prst="rect">
            <a:avLst/>
          </a:prstGeom>
          <a:noFill/>
          <a:ln>
            <a:noFill/>
          </a:ln>
        </p:spPr>
        <p:txBody>
          <a:bodyPr spcFirstLastPara="1" vert="horz" wrap="square" lIns="91425" tIns="45700" rIns="91425" bIns="45700" rtlCol="0" anchor="ctr" anchorCtr="0">
            <a:noAutofit/>
          </a:bodyPr>
          <a:lstStyle/>
          <a:p>
            <a:pPr algn="ctr"/>
            <a:r>
              <a:rPr lang="en-US" sz="3600">
                <a:latin typeface="Tahoma"/>
                <a:ea typeface="Tahoma"/>
                <a:cs typeface="Tahoma"/>
                <a:sym typeface="Tahoma"/>
              </a:rPr>
              <a:t>III. Thu thập dữ liệu điều tra</a:t>
            </a:r>
            <a:endParaRPr sz="3600">
              <a:latin typeface="Tahoma"/>
              <a:ea typeface="Tahoma"/>
              <a:cs typeface="Tahoma"/>
              <a:sym typeface="Tahoma"/>
            </a:endParaRPr>
          </a:p>
        </p:txBody>
      </p:sp>
      <p:sp>
        <p:nvSpPr>
          <p:cNvPr id="161" name="Google Shape;161;p4"/>
          <p:cNvSpPr txBox="1">
            <a:spLocks noGrp="1"/>
          </p:cNvSpPr>
          <p:nvPr>
            <p:ph type="sldNum" idx="12"/>
          </p:nvPr>
        </p:nvSpPr>
        <p:spPr>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17</a:t>
            </a:fld>
            <a:endParaRPr/>
          </a:p>
        </p:txBody>
      </p:sp>
    </p:spTree>
    <p:extLst>
      <p:ext uri="{BB962C8B-B14F-4D97-AF65-F5344CB8AC3E}">
        <p14:creationId xmlns:p14="http://schemas.microsoft.com/office/powerpoint/2010/main" val="512793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587620" y="-29817"/>
            <a:ext cx="5088767" cy="706091"/>
          </a:xfrm>
        </p:spPr>
        <p:txBody>
          <a:bodyPr>
            <a:normAutofit/>
          </a:bodyPr>
          <a:lstStyle/>
          <a:p>
            <a:r>
              <a:rPr lang="en-US" sz="3600" b="1">
                <a:solidFill>
                  <a:srgbClr val="FF0000"/>
                </a:solidFill>
                <a:latin typeface="Arial" panose="020B0604020202020204" pitchFamily="34" charset="0"/>
                <a:cs typeface="Arial" panose="020B0604020202020204" pitchFamily="34" charset="0"/>
              </a:rPr>
              <a:t>Tương quan sự kiện</a:t>
            </a:r>
          </a:p>
        </p:txBody>
      </p:sp>
      <p:sp>
        <p:nvSpPr>
          <p:cNvPr id="7" name="Oval 6"/>
          <p:cNvSpPr/>
          <p:nvPr/>
        </p:nvSpPr>
        <p:spPr>
          <a:xfrm>
            <a:off x="11327904" y="625759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18</a:t>
            </a:r>
          </a:p>
        </p:txBody>
      </p:sp>
      <p:sp>
        <p:nvSpPr>
          <p:cNvPr id="4" name="Rectangle 3"/>
          <p:cNvSpPr/>
          <p:nvPr/>
        </p:nvSpPr>
        <p:spPr>
          <a:xfrm>
            <a:off x="1847528" y="1146789"/>
            <a:ext cx="1728192" cy="576064"/>
          </a:xfrm>
          <a:prstGeom prst="rect">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200" b="1">
                <a:solidFill>
                  <a:schemeClr val="tx1"/>
                </a:solidFill>
                <a:latin typeface="Arial" panose="020B0604020202020204" pitchFamily="34" charset="0"/>
                <a:cs typeface="Arial" panose="020B0604020202020204" pitchFamily="34" charset="0"/>
              </a:rPr>
              <a:t>1</a:t>
            </a:r>
          </a:p>
        </p:txBody>
      </p:sp>
      <p:sp>
        <p:nvSpPr>
          <p:cNvPr id="8" name="Rectangle 7"/>
          <p:cNvSpPr/>
          <p:nvPr/>
        </p:nvSpPr>
        <p:spPr>
          <a:xfrm>
            <a:off x="1844436" y="1772816"/>
            <a:ext cx="1728192" cy="2781240"/>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latin typeface="Arial" panose="020B0604020202020204" pitchFamily="34" charset="0"/>
                <a:cs typeface="Arial" panose="020B0604020202020204" pitchFamily="34" charset="0"/>
              </a:rPr>
              <a:t>Tương quan sự kiện là quá trình liên kết một tập hợp các sự kiện đã xảy ra trong một khoảng thời gian xác định trước</a:t>
            </a:r>
          </a:p>
        </p:txBody>
      </p:sp>
      <p:sp>
        <p:nvSpPr>
          <p:cNvPr id="9" name="Rectangle 8"/>
          <p:cNvSpPr/>
          <p:nvPr/>
        </p:nvSpPr>
        <p:spPr>
          <a:xfrm>
            <a:off x="4079776" y="1146789"/>
            <a:ext cx="1728192" cy="576064"/>
          </a:xfrm>
          <a:prstGeom prst="rect">
            <a:avLst/>
          </a:prstGeom>
          <a:solidFill>
            <a:schemeClr val="accent6">
              <a:lumMod val="60000"/>
              <a:lumOff val="4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solidFill>
                <a:latin typeface="Arial" panose="020B0604020202020204" pitchFamily="34" charset="0"/>
                <a:cs typeface="Arial" panose="020B0604020202020204" pitchFamily="34" charset="0"/>
              </a:rPr>
              <a:t>2</a:t>
            </a:r>
          </a:p>
        </p:txBody>
      </p:sp>
      <p:sp>
        <p:nvSpPr>
          <p:cNvPr id="10" name="Rectangle 9"/>
          <p:cNvSpPr/>
          <p:nvPr/>
        </p:nvSpPr>
        <p:spPr>
          <a:xfrm>
            <a:off x="4079776" y="1772816"/>
            <a:ext cx="1728192" cy="2781240"/>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latin typeface="Arial" panose="020B0604020202020204" pitchFamily="34" charset="0"/>
                <a:cs typeface="Arial" panose="020B0604020202020204" pitchFamily="34" charset="0"/>
              </a:rPr>
              <a:t>Quy trình bao gồm phân tích các sự kiện để biết nó có thể cộng lại như thế nào để trở thành một sự kiện lớn hơn</a:t>
            </a:r>
          </a:p>
        </p:txBody>
      </p:sp>
      <p:sp>
        <p:nvSpPr>
          <p:cNvPr id="11" name="Rectangle 10"/>
          <p:cNvSpPr/>
          <p:nvPr/>
        </p:nvSpPr>
        <p:spPr>
          <a:xfrm>
            <a:off x="6312024" y="1772816"/>
            <a:ext cx="1728192" cy="2781240"/>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latin typeface="Arial" panose="020B0604020202020204" pitchFamily="34" charset="0"/>
                <a:cs typeface="Arial" panose="020B0604020202020204" pitchFamily="34" charset="0"/>
              </a:rPr>
              <a:t>Nó thường xảy ra trên nền tảng quản lý nhật ký, sau khi người dùng tìm thấy một số nhật ký có các tính chất tương tự</a:t>
            </a:r>
          </a:p>
        </p:txBody>
      </p:sp>
      <p:sp>
        <p:nvSpPr>
          <p:cNvPr id="12" name="Rectangle 11"/>
          <p:cNvSpPr/>
          <p:nvPr/>
        </p:nvSpPr>
        <p:spPr>
          <a:xfrm>
            <a:off x="8472264" y="1772816"/>
            <a:ext cx="1728192" cy="2781240"/>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latin typeface="Arial" panose="020B0604020202020204" pitchFamily="34" charset="0"/>
                <a:cs typeface="Arial" panose="020B0604020202020204" pitchFamily="34" charset="0"/>
              </a:rPr>
              <a:t>Nói chung, quá trình tương quan sự kiện được thực hiện với sự trợ giúp của phần mềm tương quan sự kiện đơn giản</a:t>
            </a:r>
          </a:p>
        </p:txBody>
      </p:sp>
      <p:sp>
        <p:nvSpPr>
          <p:cNvPr id="14" name="Rectangle 13"/>
          <p:cNvSpPr/>
          <p:nvPr/>
        </p:nvSpPr>
        <p:spPr>
          <a:xfrm>
            <a:off x="6312024" y="1146789"/>
            <a:ext cx="1728192" cy="576064"/>
          </a:xfrm>
          <a:prstGeom prst="rect">
            <a:avLst/>
          </a:prstGeom>
          <a:solidFill>
            <a:srgbClr val="FFFF66"/>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solidFill>
                <a:latin typeface="Arial" panose="020B0604020202020204" pitchFamily="34" charset="0"/>
                <a:cs typeface="Arial" panose="020B0604020202020204" pitchFamily="34" charset="0"/>
              </a:rPr>
              <a:t>3</a:t>
            </a:r>
          </a:p>
        </p:txBody>
      </p:sp>
      <p:sp>
        <p:nvSpPr>
          <p:cNvPr id="15" name="Rectangle 14"/>
          <p:cNvSpPr/>
          <p:nvPr/>
        </p:nvSpPr>
        <p:spPr>
          <a:xfrm>
            <a:off x="8472264" y="1146789"/>
            <a:ext cx="1728192" cy="576064"/>
          </a:xfrm>
          <a:prstGeom prst="rect">
            <a:avLst/>
          </a:prstGeom>
          <a:solidFill>
            <a:schemeClr val="accent3">
              <a:lumMod val="60000"/>
              <a:lumOff val="40000"/>
            </a:schemeClr>
          </a:solid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solidFill>
                <a:latin typeface="Arial" panose="020B0604020202020204" pitchFamily="34" charset="0"/>
                <a:cs typeface="Arial" panose="020B0604020202020204" pitchFamily="34" charset="0"/>
              </a:rPr>
              <a:t>4</a:t>
            </a:r>
          </a:p>
        </p:txBody>
      </p:sp>
      <p:sp>
        <p:nvSpPr>
          <p:cNvPr id="16" name="Rounded Rectangle 15"/>
          <p:cNvSpPr/>
          <p:nvPr/>
        </p:nvSpPr>
        <p:spPr>
          <a:xfrm>
            <a:off x="3719736" y="4869160"/>
            <a:ext cx="4824536" cy="1728192"/>
          </a:xfrm>
          <a:prstGeom prst="roundRect">
            <a:avLst/>
          </a:prstGeom>
          <a:solidFill>
            <a:schemeClr val="bg1">
              <a:lumMod val="9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Các bước trong tương quan sự kiện</a:t>
            </a:r>
          </a:p>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Tổng hợp sự kiện</a:t>
            </a:r>
          </a:p>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Event masking</a:t>
            </a:r>
          </a:p>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Lọc sự kiện</a:t>
            </a:r>
          </a:p>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Phân tích nguyên nhân gốc rễ</a:t>
            </a:r>
          </a:p>
        </p:txBody>
      </p:sp>
      <p:cxnSp>
        <p:nvCxnSpPr>
          <p:cNvPr id="6" name="Google Shape;127;p4">
            <a:extLst>
              <a:ext uri="{FF2B5EF4-FFF2-40B4-BE49-F238E27FC236}">
                <a16:creationId xmlns:a16="http://schemas.microsoft.com/office/drawing/2014/main" id="{E087828D-8F20-E250-1EA5-D75375C8BF0D}"/>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966554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67637" y="10164"/>
            <a:ext cx="8229600" cy="706091"/>
          </a:xfrm>
        </p:spPr>
        <p:txBody>
          <a:bodyPr>
            <a:normAutofit/>
          </a:bodyPr>
          <a:lstStyle/>
          <a:p>
            <a:r>
              <a:rPr lang="en-US" sz="3600" b="1">
                <a:solidFill>
                  <a:srgbClr val="FF0000"/>
                </a:solidFill>
                <a:latin typeface="Arial" panose="020B0604020202020204" pitchFamily="34" charset="0"/>
                <a:cs typeface="Arial" panose="020B0604020202020204" pitchFamily="34" charset="0"/>
              </a:rPr>
              <a:t>Các loại tương quan sự kiện</a:t>
            </a:r>
          </a:p>
        </p:txBody>
      </p:sp>
      <p:grpSp>
        <p:nvGrpSpPr>
          <p:cNvPr id="17" name="Group 16"/>
          <p:cNvGrpSpPr/>
          <p:nvPr/>
        </p:nvGrpSpPr>
        <p:grpSpPr>
          <a:xfrm>
            <a:off x="1990544" y="2429272"/>
            <a:ext cx="2593289" cy="3880048"/>
            <a:chOff x="250519" y="2869704"/>
            <a:chExt cx="2593289" cy="3747040"/>
          </a:xfrm>
          <a:effectLst>
            <a:outerShdw blurRad="63500" sx="102000" sy="102000" algn="ctr" rotWithShape="0">
              <a:prstClr val="black">
                <a:alpha val="40000"/>
              </a:prstClr>
            </a:outerShdw>
          </a:effectLst>
        </p:grpSpPr>
        <p:sp>
          <p:nvSpPr>
            <p:cNvPr id="10" name="Rounded Rectangle 9"/>
            <p:cNvSpPr/>
            <p:nvPr/>
          </p:nvSpPr>
          <p:spPr>
            <a:xfrm>
              <a:off x="250519" y="3186640"/>
              <a:ext cx="2592288" cy="34301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Phương pháp tương quan này là: được sử dụng khi một hệ điều hành hay dùng được sử dụng trên toàn mạng trong một tổ chức</a:t>
              </a:r>
            </a:p>
          </p:txBody>
        </p:sp>
        <p:sp>
          <p:nvSpPr>
            <p:cNvPr id="12" name="Rounded Rectangle 11"/>
            <p:cNvSpPr/>
            <p:nvPr/>
          </p:nvSpPr>
          <p:spPr>
            <a:xfrm>
              <a:off x="251520" y="2869704"/>
              <a:ext cx="2592288" cy="783704"/>
            </a:xfrm>
            <a:prstGeom prst="roundRect">
              <a:avLst>
                <a:gd name="adj" fmla="val 28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Tương quan cùng một nền tảng</a:t>
              </a:r>
            </a:p>
          </p:txBody>
        </p:sp>
      </p:grpSp>
      <p:grpSp>
        <p:nvGrpSpPr>
          <p:cNvPr id="18" name="Group 17"/>
          <p:cNvGrpSpPr/>
          <p:nvPr/>
        </p:nvGrpSpPr>
        <p:grpSpPr>
          <a:xfrm>
            <a:off x="7606528" y="2429272"/>
            <a:ext cx="2593928" cy="3880048"/>
            <a:chOff x="5940152" y="2872690"/>
            <a:chExt cx="2593928" cy="3880048"/>
          </a:xfrm>
          <a:effectLst>
            <a:outerShdw blurRad="63500" sx="102000" sy="102000" algn="ctr" rotWithShape="0">
              <a:prstClr val="black">
                <a:alpha val="40000"/>
              </a:prstClr>
            </a:outerShdw>
          </a:effectLst>
        </p:grpSpPr>
        <p:sp>
          <p:nvSpPr>
            <p:cNvPr id="11" name="Rounded Rectangle 10"/>
            <p:cNvSpPr/>
            <p:nvPr/>
          </p:nvSpPr>
          <p:spPr>
            <a:xfrm>
              <a:off x="5941792" y="3322634"/>
              <a:ext cx="2592288" cy="343010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Phương pháp tương quan này được sử dụng khi các nền tảng hệ điều hành và phần cứng mạng được sử dụng trên toàn mạng trong một tổ chức khác nhau</a:t>
              </a:r>
            </a:p>
          </p:txBody>
        </p:sp>
        <p:sp>
          <p:nvSpPr>
            <p:cNvPr id="13" name="Rounded Rectangle 12"/>
            <p:cNvSpPr/>
            <p:nvPr/>
          </p:nvSpPr>
          <p:spPr>
            <a:xfrm>
              <a:off x="5940152" y="2872690"/>
              <a:ext cx="2592288" cy="783704"/>
            </a:xfrm>
            <a:prstGeom prst="roundRect">
              <a:avLst>
                <a:gd name="adj" fmla="val 2894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solidFill>
                </a:rPr>
                <a:t>Tương quan giữa nhiều nền tảng</a:t>
              </a:r>
            </a:p>
          </p:txBody>
        </p:sp>
      </p:grpSp>
      <p:grpSp>
        <p:nvGrpSpPr>
          <p:cNvPr id="16" name="Group 15"/>
          <p:cNvGrpSpPr/>
          <p:nvPr/>
        </p:nvGrpSpPr>
        <p:grpSpPr>
          <a:xfrm>
            <a:off x="4672162" y="1052737"/>
            <a:ext cx="2791990" cy="2730063"/>
            <a:chOff x="2995496" y="1787335"/>
            <a:chExt cx="2791990" cy="2730063"/>
          </a:xfrm>
        </p:grpSpPr>
        <p:sp>
          <p:nvSpPr>
            <p:cNvPr id="4" name="Oval 3"/>
            <p:cNvSpPr/>
            <p:nvPr/>
          </p:nvSpPr>
          <p:spPr>
            <a:xfrm>
              <a:off x="3707904" y="2420888"/>
              <a:ext cx="1368152" cy="1368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Phân loại</a:t>
              </a:r>
            </a:p>
          </p:txBody>
        </p:sp>
        <p:sp>
          <p:nvSpPr>
            <p:cNvPr id="6" name="Block Arc 5"/>
            <p:cNvSpPr/>
            <p:nvPr/>
          </p:nvSpPr>
          <p:spPr>
            <a:xfrm rot="4554364">
              <a:off x="3087186" y="1817098"/>
              <a:ext cx="2700300" cy="2700300"/>
            </a:xfrm>
            <a:prstGeom prst="blockArc">
              <a:avLst>
                <a:gd name="adj1" fmla="val 13016786"/>
                <a:gd name="adj2" fmla="val 17364903"/>
                <a:gd name="adj3" fmla="val 1951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8" name="Block Arc 7"/>
            <p:cNvSpPr/>
            <p:nvPr/>
          </p:nvSpPr>
          <p:spPr>
            <a:xfrm rot="19237608">
              <a:off x="2995496" y="1787335"/>
              <a:ext cx="2700300" cy="2700300"/>
            </a:xfrm>
            <a:prstGeom prst="blockArc">
              <a:avLst>
                <a:gd name="adj1" fmla="val 12849340"/>
                <a:gd name="adj2" fmla="val 17002404"/>
                <a:gd name="adj3" fmla="val 20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Arial" panose="020B0604020202020204" pitchFamily="34" charset="0"/>
                <a:cs typeface="Arial" panose="020B0604020202020204" pitchFamily="34" charset="0"/>
              </a:endParaRPr>
            </a:p>
          </p:txBody>
        </p:sp>
        <p:sp>
          <p:nvSpPr>
            <p:cNvPr id="14" name="TextBox 13"/>
            <p:cNvSpPr txBox="1"/>
            <p:nvPr/>
          </p:nvSpPr>
          <p:spPr>
            <a:xfrm>
              <a:off x="3203848" y="2391271"/>
              <a:ext cx="288032"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1</a:t>
              </a:r>
            </a:p>
          </p:txBody>
        </p:sp>
        <p:sp>
          <p:nvSpPr>
            <p:cNvPr id="15" name="TextBox 14"/>
            <p:cNvSpPr txBox="1"/>
            <p:nvPr/>
          </p:nvSpPr>
          <p:spPr>
            <a:xfrm>
              <a:off x="5220072" y="2420888"/>
              <a:ext cx="288032"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2</a:t>
              </a:r>
            </a:p>
          </p:txBody>
        </p:sp>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0771" y="3501008"/>
            <a:ext cx="1481666" cy="1840970"/>
          </a:xfrm>
          <a:prstGeom prst="rect">
            <a:avLst/>
          </a:prstGeom>
        </p:spPr>
      </p:pic>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19</a:t>
            </a:r>
          </a:p>
        </p:txBody>
      </p:sp>
      <p:cxnSp>
        <p:nvCxnSpPr>
          <p:cNvPr id="9" name="Google Shape;127;p4">
            <a:extLst>
              <a:ext uri="{FF2B5EF4-FFF2-40B4-BE49-F238E27FC236}">
                <a16:creationId xmlns:a16="http://schemas.microsoft.com/office/drawing/2014/main" id="{E8FA4FEB-A888-2CD7-4952-D4FC6616C9B7}"/>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644049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Text Placeholder 1">
            <a:extLst>
              <a:ext uri="{FF2B5EF4-FFF2-40B4-BE49-F238E27FC236}">
                <a16:creationId xmlns:a16="http://schemas.microsoft.com/office/drawing/2014/main" id="{97721967-F242-28F5-8A72-FDEB16A12CF5}"/>
              </a:ext>
            </a:extLst>
          </p:cNvPr>
          <p:cNvSpPr>
            <a:spLocks noGrp="1"/>
          </p:cNvSpPr>
          <p:nvPr>
            <p:ph type="body" idx="1"/>
          </p:nvPr>
        </p:nvSpPr>
        <p:spPr>
          <a:xfrm>
            <a:off x="2156791" y="1116420"/>
            <a:ext cx="8511208" cy="5741580"/>
          </a:xfrm>
        </p:spPr>
        <p:txBody>
          <a:bodyPr>
            <a:normAutofit/>
          </a:bodyPr>
          <a:lstStyle/>
          <a:p>
            <a:pPr marL="571500" indent="-514350">
              <a:buFont typeface="+mj-lt"/>
              <a:buAutoNum type="arabicPeriod"/>
            </a:pPr>
            <a:r>
              <a:rPr lang="en-US" sz="3200"/>
              <a:t>Khái niệm cơ bản</a:t>
            </a:r>
          </a:p>
          <a:p>
            <a:pPr marL="571500" indent="-514350">
              <a:buFont typeface="+mj-lt"/>
              <a:buAutoNum type="arabicPeriod"/>
            </a:pPr>
            <a:r>
              <a:rPr lang="en-US" sz="3200"/>
              <a:t>Điểm yếu trong hệ thống mạng</a:t>
            </a:r>
          </a:p>
          <a:p>
            <a:pPr marL="571500" indent="-514350">
              <a:buFont typeface="+mj-lt"/>
              <a:buAutoNum type="arabicPeriod"/>
            </a:pPr>
            <a:r>
              <a:rPr lang="en-US" sz="3200"/>
              <a:t>Thu thập dữ liệu điều tra</a:t>
            </a:r>
          </a:p>
          <a:p>
            <a:pPr marL="571500" indent="-514350">
              <a:buFont typeface="+mj-lt"/>
              <a:buAutoNum type="arabicPeriod"/>
            </a:pPr>
            <a:r>
              <a:rPr lang="en-US" sz="3200"/>
              <a:t>Phân tích logs trong hệ thống mạng </a:t>
            </a:r>
          </a:p>
          <a:p>
            <a:pPr marL="571500" indent="-514350">
              <a:buFont typeface="+mj-lt"/>
              <a:buAutoNum type="arabicPeriod"/>
            </a:pPr>
            <a:r>
              <a:rPr lang="en-US" sz="3200"/>
              <a:t>Phân tích gói tin mạng</a:t>
            </a:r>
          </a:p>
        </p:txBody>
      </p:sp>
      <p:sp>
        <p:nvSpPr>
          <p:cNvPr id="156" name="Google Shape;156;p4"/>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lgn="ctr"/>
            <a:r>
              <a:rPr lang="en-US" sz="3600">
                <a:latin typeface="Tahoma"/>
                <a:ea typeface="Tahoma"/>
                <a:cs typeface="Tahoma"/>
                <a:sym typeface="Tahoma"/>
              </a:rPr>
              <a:t>Nội dung chính</a:t>
            </a:r>
            <a:endParaRPr sz="3600">
              <a:latin typeface="Tahoma"/>
              <a:ea typeface="Tahoma"/>
              <a:cs typeface="Tahoma"/>
              <a:sym typeface="Tahoma"/>
            </a:endParaRPr>
          </a:p>
        </p:txBody>
      </p:sp>
      <p:sp>
        <p:nvSpPr>
          <p:cNvPr id="161" name="Google Shape;161;p4"/>
          <p:cNvSpPr txBox="1">
            <a:spLocks noGrp="1"/>
          </p:cNvSpPr>
          <p:nvPr>
            <p:ph type="sldNum" idx="12"/>
          </p:nvPr>
        </p:nvSpPr>
        <p:spPr>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2</a:t>
            </a:fld>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0"/>
            <a:ext cx="8229600" cy="706091"/>
          </a:xfrm>
        </p:spPr>
        <p:txBody>
          <a:bodyPr>
            <a:noAutofit/>
          </a:bodyPr>
          <a:lstStyle/>
          <a:p>
            <a:r>
              <a:rPr lang="en-US" sz="2800" b="1">
                <a:solidFill>
                  <a:srgbClr val="FF0000"/>
                </a:solidFill>
                <a:latin typeface="Arial" panose="020B0604020202020204" pitchFamily="34" charset="0"/>
                <a:cs typeface="Arial" panose="020B0604020202020204" pitchFamily="34" charset="0"/>
              </a:rPr>
              <a:t>Điều kiện tiên quyết của Tương quan sự kiện</a:t>
            </a:r>
          </a:p>
        </p:txBody>
      </p:sp>
      <p:sp>
        <p:nvSpPr>
          <p:cNvPr id="4" name="Rectangle 3"/>
          <p:cNvSpPr/>
          <p:nvPr/>
        </p:nvSpPr>
        <p:spPr>
          <a:xfrm>
            <a:off x="1703512" y="1916832"/>
            <a:ext cx="2736304" cy="4536504"/>
          </a:xfrm>
          <a:prstGeom prst="rect">
            <a:avLst/>
          </a:prstGeom>
          <a:effectLst>
            <a:outerShdw blurRad="50800" dist="38100" algn="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Truyền dữ liệu từ thiết bị bảo mật này sang thiết bị bảo mật khác cho đến khi nó </a:t>
            </a:r>
            <a:r>
              <a:rPr lang="en-US">
                <a:solidFill>
                  <a:srgbClr val="FF0000"/>
                </a:solidFill>
                <a:latin typeface="Arial" panose="020B0604020202020204" pitchFamily="34" charset="0"/>
                <a:cs typeface="Arial" panose="020B0604020202020204" pitchFamily="34" charset="0"/>
              </a:rPr>
              <a:t>đạt đến điểm hợp nhất trong hệ thống tự động</a:t>
            </a:r>
          </a:p>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Để có một đường truyền an toàn và giảm nguy cơ bị lộ trong quá trình truyền dữ liệu, dữ liệu phải được </a:t>
            </a:r>
            <a:r>
              <a:rPr lang="en-US">
                <a:solidFill>
                  <a:srgbClr val="FF0000"/>
                </a:solidFill>
                <a:latin typeface="Arial" panose="020B0604020202020204" pitchFamily="34" charset="0"/>
                <a:cs typeface="Arial" panose="020B0604020202020204" pitchFamily="34" charset="0"/>
              </a:rPr>
              <a:t>mã hoá và xác thực</a:t>
            </a:r>
          </a:p>
        </p:txBody>
      </p:sp>
      <p:sp>
        <p:nvSpPr>
          <p:cNvPr id="8" name="Rectangle 7"/>
          <p:cNvSpPr/>
          <p:nvPr/>
        </p:nvSpPr>
        <p:spPr>
          <a:xfrm>
            <a:off x="4727848" y="1921258"/>
            <a:ext cx="2736304" cy="4536504"/>
          </a:xfrm>
          <a:prstGeom prst="rect">
            <a:avLst/>
          </a:prstGeom>
          <a:effectLst>
            <a:outerShdw blurRad="50800" dist="38100" algn="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Sau khi dữ liệu được thu thập, nó phải </a:t>
            </a:r>
            <a:r>
              <a:rPr lang="en-US">
                <a:solidFill>
                  <a:srgbClr val="FF0000"/>
                </a:solidFill>
                <a:latin typeface="Arial" panose="020B0604020202020204" pitchFamily="34" charset="0"/>
                <a:cs typeface="Arial" panose="020B0604020202020204" pitchFamily="34" charset="0"/>
              </a:rPr>
              <a:t>được định dạng </a:t>
            </a:r>
            <a:r>
              <a:rPr lang="en-US">
                <a:latin typeface="Arial" panose="020B0604020202020204" pitchFamily="34" charset="0"/>
                <a:cs typeface="Arial" panose="020B0604020202020204" pitchFamily="34" charset="0"/>
              </a:rPr>
              <a:t>lại từ các định dạng nhật ký khác nhau thành một nhật ký đơn hoặc đa hình để có thể dễ dàng thêm vào CSDL</a:t>
            </a:r>
          </a:p>
        </p:txBody>
      </p:sp>
      <p:sp>
        <p:nvSpPr>
          <p:cNvPr id="9" name="Rectangle 8"/>
          <p:cNvSpPr/>
          <p:nvPr/>
        </p:nvSpPr>
        <p:spPr>
          <a:xfrm>
            <a:off x="7752184" y="1916832"/>
            <a:ext cx="2736304" cy="4536504"/>
          </a:xfrm>
          <a:prstGeom prst="rect">
            <a:avLst/>
          </a:prstGeom>
          <a:effectLst>
            <a:outerShdw blurRad="50800" dist="38100" algn="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Sau khi thu thập dữ liệu, dữ liệu lặp lại phải bị </a:t>
            </a:r>
            <a:r>
              <a:rPr lang="en-US">
                <a:solidFill>
                  <a:srgbClr val="FF0000"/>
                </a:solidFill>
                <a:latin typeface="Arial" panose="020B0604020202020204" pitchFamily="34" charset="0"/>
                <a:cs typeface="Arial" panose="020B0604020202020204" pitchFamily="34" charset="0"/>
              </a:rPr>
              <a:t>loại bỏ </a:t>
            </a:r>
            <a:r>
              <a:rPr lang="en-US">
                <a:latin typeface="Arial" panose="020B0604020202020204" pitchFamily="34" charset="0"/>
                <a:cs typeface="Arial" panose="020B0604020202020204" pitchFamily="34" charset="0"/>
              </a:rPr>
              <a:t>để dữ liệu có thể được tương quan hiệu quả hơn</a:t>
            </a:r>
          </a:p>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Việc xoá dữ liệu không cần thiết có thể được thực hiện bằng cách </a:t>
            </a:r>
            <a:r>
              <a:rPr lang="en-US">
                <a:solidFill>
                  <a:srgbClr val="FF0000"/>
                </a:solidFill>
                <a:latin typeface="Arial" panose="020B0604020202020204" pitchFamily="34" charset="0"/>
                <a:cs typeface="Arial" panose="020B0604020202020204" pitchFamily="34" charset="0"/>
              </a:rPr>
              <a:t>nén dữ liệu, xoá dữ liệu lặp lại, lọc </a:t>
            </a:r>
            <a:r>
              <a:rPr lang="en-US">
                <a:latin typeface="Arial" panose="020B0604020202020204" pitchFamily="34" charset="0"/>
                <a:cs typeface="Arial" panose="020B0604020202020204" pitchFamily="34" charset="0"/>
              </a:rPr>
              <a:t>hoặc kết hợp các sự kiện tương tự thành một sự kiện duy nhất và gửi dữ liệu đó đến công cụ sửa đổi</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20</a:t>
            </a:r>
          </a:p>
        </p:txBody>
      </p:sp>
      <p:sp>
        <p:nvSpPr>
          <p:cNvPr id="6" name="Rectangle 5"/>
          <p:cNvSpPr/>
          <p:nvPr/>
        </p:nvSpPr>
        <p:spPr>
          <a:xfrm>
            <a:off x="1703512" y="1124744"/>
            <a:ext cx="2736304" cy="648072"/>
          </a:xfrm>
          <a:prstGeom prst="rect">
            <a:avLst/>
          </a:prstGeom>
          <a:solidFill>
            <a:schemeClr val="accent6">
              <a:lumMod val="75000"/>
            </a:schemeClr>
          </a:solidFill>
          <a:ln>
            <a:solidFill>
              <a:schemeClr val="accent6">
                <a:lumMod val="50000"/>
              </a:schemeClr>
            </a:solidFill>
          </a:ln>
          <a:effectLst>
            <a:outerShdw blurRad="50800" dist="38100" algn="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Truyền dữ liệu</a:t>
            </a:r>
          </a:p>
        </p:txBody>
      </p:sp>
      <p:sp>
        <p:nvSpPr>
          <p:cNvPr id="10" name="Rectangle 9"/>
          <p:cNvSpPr/>
          <p:nvPr/>
        </p:nvSpPr>
        <p:spPr>
          <a:xfrm>
            <a:off x="4704053" y="1124744"/>
            <a:ext cx="2736304" cy="648072"/>
          </a:xfrm>
          <a:prstGeom prst="rect">
            <a:avLst/>
          </a:prstGeom>
          <a:solidFill>
            <a:srgbClr val="0070C0"/>
          </a:solidFill>
          <a:ln>
            <a:solidFill>
              <a:schemeClr val="accent1">
                <a:lumMod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Chuẩn hoá</a:t>
            </a:r>
          </a:p>
        </p:txBody>
      </p:sp>
      <p:sp>
        <p:nvSpPr>
          <p:cNvPr id="11" name="Rectangle 10"/>
          <p:cNvSpPr/>
          <p:nvPr/>
        </p:nvSpPr>
        <p:spPr>
          <a:xfrm>
            <a:off x="7752184" y="1124744"/>
            <a:ext cx="2736304" cy="648072"/>
          </a:xfrm>
          <a:prstGeom prst="rect">
            <a:avLst/>
          </a:prstGeom>
          <a:solidFill>
            <a:srgbClr val="7030A0"/>
          </a:solidFill>
          <a:ln>
            <a:solidFill>
              <a:schemeClr val="accent4">
                <a:lumMod val="50000"/>
              </a:schemeClr>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Giảm dữ liệu</a:t>
            </a:r>
          </a:p>
        </p:txBody>
      </p:sp>
      <p:cxnSp>
        <p:nvCxnSpPr>
          <p:cNvPr id="12" name="Google Shape;127;p4">
            <a:extLst>
              <a:ext uri="{FF2B5EF4-FFF2-40B4-BE49-F238E27FC236}">
                <a16:creationId xmlns:a16="http://schemas.microsoft.com/office/drawing/2014/main" id="{9ED851E1-B178-2B1A-E3FF-A5B08F06A11B}"/>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01966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42864" y="14382"/>
            <a:ext cx="8229600" cy="706091"/>
          </a:xfrm>
        </p:spPr>
        <p:txBody>
          <a:bodyPr>
            <a:noAutofit/>
          </a:bodyPr>
          <a:lstStyle/>
          <a:p>
            <a:r>
              <a:rPr lang="en-US" sz="2800" b="1">
                <a:solidFill>
                  <a:srgbClr val="FF0000"/>
                </a:solidFill>
                <a:latin typeface="Arial" panose="020B0604020202020204" pitchFamily="34" charset="0"/>
                <a:cs typeface="Arial" panose="020B0604020202020204" pitchFamily="34" charset="0"/>
              </a:rPr>
              <a:t>Phương pháp tiếp cận Tương quan sự kiện</a:t>
            </a:r>
          </a:p>
        </p:txBody>
      </p:sp>
      <p:grpSp>
        <p:nvGrpSpPr>
          <p:cNvPr id="16" name="Group 15"/>
          <p:cNvGrpSpPr/>
          <p:nvPr/>
        </p:nvGrpSpPr>
        <p:grpSpPr>
          <a:xfrm>
            <a:off x="2279576" y="4293096"/>
            <a:ext cx="3312368" cy="2016224"/>
            <a:chOff x="683568" y="4077072"/>
            <a:chExt cx="3312368" cy="2016224"/>
          </a:xfrm>
        </p:grpSpPr>
        <p:sp>
          <p:nvSpPr>
            <p:cNvPr id="9" name="Rectangle 8"/>
            <p:cNvSpPr/>
            <p:nvPr/>
          </p:nvSpPr>
          <p:spPr>
            <a:xfrm>
              <a:off x="683568" y="4725144"/>
              <a:ext cx="3312368" cy="1368152"/>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Phương pháp này sử dụng </a:t>
              </a:r>
              <a:r>
                <a:rPr lang="en-US">
                  <a:solidFill>
                    <a:srgbClr val="FF0000"/>
                  </a:solidFill>
                  <a:latin typeface="Arial" panose="020B0604020202020204" pitchFamily="34" charset="0"/>
                  <a:cs typeface="Arial" panose="020B0604020202020204" pitchFamily="34" charset="0"/>
                </a:rPr>
                <a:t>codebook</a:t>
              </a:r>
              <a:r>
                <a:rPr lang="en-US">
                  <a:solidFill>
                    <a:schemeClr val="tx1"/>
                  </a:solidFill>
                  <a:latin typeface="Arial" panose="020B0604020202020204" pitchFamily="34" charset="0"/>
                  <a:cs typeface="Arial" panose="020B0604020202020204" pitchFamily="34" charset="0"/>
                </a:rPr>
                <a:t> để lưu trữ một chuỗi sự kiện và tương quan chúng</a:t>
              </a:r>
            </a:p>
          </p:txBody>
        </p:sp>
        <p:sp>
          <p:nvSpPr>
            <p:cNvPr id="6" name="Rectangle 5"/>
            <p:cNvSpPr/>
            <p:nvPr/>
          </p:nvSpPr>
          <p:spPr>
            <a:xfrm>
              <a:off x="683568" y="4077072"/>
              <a:ext cx="3312368" cy="648072"/>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Cách tiếp cận dựa trên codebook</a:t>
              </a:r>
            </a:p>
          </p:txBody>
        </p:sp>
      </p:grpSp>
      <p:grpSp>
        <p:nvGrpSpPr>
          <p:cNvPr id="17" name="Group 16"/>
          <p:cNvGrpSpPr/>
          <p:nvPr/>
        </p:nvGrpSpPr>
        <p:grpSpPr>
          <a:xfrm>
            <a:off x="6528048" y="4185084"/>
            <a:ext cx="3744416" cy="2124236"/>
            <a:chOff x="5004048" y="4221088"/>
            <a:chExt cx="3744416" cy="2124236"/>
          </a:xfrm>
        </p:grpSpPr>
        <p:sp>
          <p:nvSpPr>
            <p:cNvPr id="8" name="Rectangle 7"/>
            <p:cNvSpPr/>
            <p:nvPr/>
          </p:nvSpPr>
          <p:spPr>
            <a:xfrm>
              <a:off x="5004048" y="4833156"/>
              <a:ext cx="3744416" cy="151216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Phương pháp này, sự kiện tương quan theo một </a:t>
              </a:r>
              <a:r>
                <a:rPr lang="en-US">
                  <a:solidFill>
                    <a:srgbClr val="FF0000"/>
                  </a:solidFill>
                  <a:latin typeface="Arial" panose="020B0604020202020204" pitchFamily="34" charset="0"/>
                  <a:cs typeface="Arial" panose="020B0604020202020204" pitchFamily="34" charset="0"/>
                </a:rPr>
                <a:t>bộ quy tắc </a:t>
              </a:r>
              <a:r>
                <a:rPr lang="en-US">
                  <a:solidFill>
                    <a:schemeClr val="tx1"/>
                  </a:solidFill>
                  <a:latin typeface="Arial" panose="020B0604020202020204" pitchFamily="34" charset="0"/>
                  <a:cs typeface="Arial" panose="020B0604020202020204" pitchFamily="34" charset="0"/>
                </a:rPr>
                <a:t>như sau: tình trạng → hành động</a:t>
              </a:r>
            </a:p>
          </p:txBody>
        </p:sp>
        <p:sp>
          <p:nvSpPr>
            <p:cNvPr id="11" name="Rectangle 10"/>
            <p:cNvSpPr/>
            <p:nvPr/>
          </p:nvSpPr>
          <p:spPr>
            <a:xfrm>
              <a:off x="5004048" y="4221088"/>
              <a:ext cx="3744416" cy="6061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Cách tiếp cận dựa theo quy tắc</a:t>
              </a:r>
            </a:p>
          </p:txBody>
        </p:sp>
      </p:grpSp>
      <p:grpSp>
        <p:nvGrpSpPr>
          <p:cNvPr id="14" name="Group 13"/>
          <p:cNvGrpSpPr/>
          <p:nvPr/>
        </p:nvGrpSpPr>
        <p:grpSpPr>
          <a:xfrm>
            <a:off x="2207568" y="1268760"/>
            <a:ext cx="3384376" cy="2687080"/>
            <a:chOff x="595576" y="894339"/>
            <a:chExt cx="3384376" cy="2687080"/>
          </a:xfrm>
        </p:grpSpPr>
        <p:sp>
          <p:nvSpPr>
            <p:cNvPr id="4" name="Rectangle 3"/>
            <p:cNvSpPr/>
            <p:nvPr/>
          </p:nvSpPr>
          <p:spPr>
            <a:xfrm>
              <a:off x="595576" y="1628800"/>
              <a:ext cx="3384376" cy="1952619"/>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Phương pháp tiếp cận này xây dựng một </a:t>
              </a:r>
              <a:r>
                <a:rPr lang="en-US">
                  <a:solidFill>
                    <a:srgbClr val="FF0000"/>
                  </a:solidFill>
                  <a:latin typeface="Arial" panose="020B0604020202020204" pitchFamily="34" charset="0"/>
                  <a:cs typeface="Arial" panose="020B0604020202020204" pitchFamily="34" charset="0"/>
                </a:rPr>
                <a:t>đồ thị </a:t>
              </a:r>
              <a:r>
                <a:rPr lang="en-US">
                  <a:solidFill>
                    <a:schemeClr val="tx1"/>
                  </a:solidFill>
                  <a:latin typeface="Arial" panose="020B0604020202020204" pitchFamily="34" charset="0"/>
                  <a:cs typeface="Arial" panose="020B0604020202020204" pitchFamily="34" charset="0"/>
                </a:rPr>
                <a:t>với mỗi điểm là một thành phần hệ thống và mỗi cạnh như phụ thuộc vào giữa hai thành phần</a:t>
              </a:r>
            </a:p>
          </p:txBody>
        </p:sp>
        <p:sp>
          <p:nvSpPr>
            <p:cNvPr id="12" name="Rectangle 11"/>
            <p:cNvSpPr/>
            <p:nvPr/>
          </p:nvSpPr>
          <p:spPr>
            <a:xfrm>
              <a:off x="595576" y="894339"/>
              <a:ext cx="3384376" cy="720080"/>
            </a:xfrm>
            <a:prstGeom prst="rect">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rPr>
                <a:t>Cách tiếp cận dựa trên đồ thị</a:t>
              </a:r>
            </a:p>
          </p:txBody>
        </p:sp>
      </p:grpSp>
      <p:grpSp>
        <p:nvGrpSpPr>
          <p:cNvPr id="15" name="Group 14"/>
          <p:cNvGrpSpPr/>
          <p:nvPr/>
        </p:nvGrpSpPr>
        <p:grpSpPr>
          <a:xfrm>
            <a:off x="6456040" y="1268760"/>
            <a:ext cx="3744416" cy="2448272"/>
            <a:chOff x="5004048" y="548680"/>
            <a:chExt cx="3744416" cy="2448272"/>
          </a:xfrm>
        </p:grpSpPr>
        <p:sp>
          <p:nvSpPr>
            <p:cNvPr id="10" name="Rectangle 9"/>
            <p:cNvSpPr/>
            <p:nvPr/>
          </p:nvSpPr>
          <p:spPr>
            <a:xfrm>
              <a:off x="5004048" y="1260355"/>
              <a:ext cx="3744416" cy="1736597"/>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Phương pháp này sử dụng </a:t>
              </a:r>
              <a:r>
                <a:rPr lang="en-US">
                  <a:solidFill>
                    <a:srgbClr val="FF0000"/>
                  </a:solidFill>
                  <a:latin typeface="Arial" panose="020B0604020202020204" pitchFamily="34" charset="0"/>
                  <a:cs typeface="Arial" panose="020B0604020202020204" pitchFamily="34" charset="0"/>
                </a:rPr>
                <a:t>mô hình mạng </a:t>
              </a:r>
              <a:r>
                <a:rPr lang="en-US">
                  <a:solidFill>
                    <a:schemeClr val="tx1"/>
                  </a:solidFill>
                  <a:latin typeface="Arial" panose="020B0604020202020204" pitchFamily="34" charset="0"/>
                  <a:cs typeface="Arial" panose="020B0604020202020204" pitchFamily="34" charset="0"/>
                </a:rPr>
                <a:t>để phát hiện ra điểm dị thường trong dòng sự kiện, gốc gây ra sự kiện lỗi, v.v…</a:t>
              </a:r>
            </a:p>
          </p:txBody>
        </p:sp>
        <p:sp>
          <p:nvSpPr>
            <p:cNvPr id="13" name="Rectangle 12"/>
            <p:cNvSpPr/>
            <p:nvPr/>
          </p:nvSpPr>
          <p:spPr>
            <a:xfrm>
              <a:off x="5004048" y="548680"/>
              <a:ext cx="3744416" cy="711676"/>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Cách tiếp cận dựa trên mô hình mạng</a:t>
              </a:r>
            </a:p>
          </p:txBody>
        </p:sp>
      </p:gr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21</a:t>
            </a:r>
          </a:p>
        </p:txBody>
      </p:sp>
      <p:cxnSp>
        <p:nvCxnSpPr>
          <p:cNvPr id="19" name="Straight Arrow Connector 18"/>
          <p:cNvCxnSpPr>
            <a:endCxn id="10" idx="1"/>
          </p:cNvCxnSpPr>
          <p:nvPr/>
        </p:nvCxnSpPr>
        <p:spPr>
          <a:xfrm>
            <a:off x="5591944" y="2848734"/>
            <a:ext cx="864096"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9" idx="3"/>
          </p:cNvCxnSpPr>
          <p:nvPr/>
        </p:nvCxnSpPr>
        <p:spPr>
          <a:xfrm flipH="1">
            <a:off x="5591944" y="5625244"/>
            <a:ext cx="93610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0"/>
            <a:endCxn id="4" idx="2"/>
          </p:cNvCxnSpPr>
          <p:nvPr/>
        </p:nvCxnSpPr>
        <p:spPr>
          <a:xfrm flipH="1" flipV="1">
            <a:off x="3899756" y="3955840"/>
            <a:ext cx="36004" cy="3372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1" idx="0"/>
          </p:cNvCxnSpPr>
          <p:nvPr/>
        </p:nvCxnSpPr>
        <p:spPr>
          <a:xfrm>
            <a:off x="8400256" y="3717032"/>
            <a:ext cx="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Google Shape;127;p4">
            <a:extLst>
              <a:ext uri="{FF2B5EF4-FFF2-40B4-BE49-F238E27FC236}">
                <a16:creationId xmlns:a16="http://schemas.microsoft.com/office/drawing/2014/main" id="{CA50C1EB-3E25-D351-9BDE-2E720F4D28F7}"/>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525942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981200" y="0"/>
            <a:ext cx="8229600" cy="706437"/>
          </a:xfrm>
        </p:spPr>
        <p:txBody>
          <a:bodyPr>
            <a:noAutofit/>
          </a:bodyPr>
          <a:lstStyle/>
          <a:p>
            <a:r>
              <a:rPr lang="en-US" sz="2800" b="1">
                <a:solidFill>
                  <a:srgbClr val="FF0000"/>
                </a:solidFill>
                <a:latin typeface="Arial" panose="020B0604020202020204" pitchFamily="34" charset="0"/>
                <a:cs typeface="Arial" panose="020B0604020202020204" pitchFamily="34" charset="0"/>
              </a:rPr>
              <a:t>Phương pháp tiếp cận Tương quan sự kiện</a:t>
            </a:r>
          </a:p>
        </p:txBody>
      </p:sp>
      <p:sp>
        <p:nvSpPr>
          <p:cNvPr id="4" name="Rectangle 3"/>
          <p:cNvSpPr/>
          <p:nvPr/>
        </p:nvSpPr>
        <p:spPr>
          <a:xfrm>
            <a:off x="1919536" y="1196753"/>
            <a:ext cx="2592288" cy="1018467"/>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Phương pháp tiếp cận dựa trên lĩnh vực</a:t>
            </a:r>
          </a:p>
        </p:txBody>
      </p:sp>
      <p:sp>
        <p:nvSpPr>
          <p:cNvPr id="9" name="Rectangle 8"/>
          <p:cNvSpPr/>
          <p:nvPr/>
        </p:nvSpPr>
        <p:spPr>
          <a:xfrm>
            <a:off x="4871864" y="1186398"/>
            <a:ext cx="2592288" cy="101846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Tương quan trường tự động</a:t>
            </a:r>
          </a:p>
        </p:txBody>
      </p:sp>
      <p:sp>
        <p:nvSpPr>
          <p:cNvPr id="10" name="Rectangle 9"/>
          <p:cNvSpPr/>
          <p:nvPr/>
        </p:nvSpPr>
        <p:spPr>
          <a:xfrm>
            <a:off x="7788057" y="1186398"/>
            <a:ext cx="2592288" cy="1018467"/>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Thông số gói/Tương quan tải trọng cho quản lý mạng</a:t>
            </a:r>
          </a:p>
        </p:txBody>
      </p:sp>
      <p:sp>
        <p:nvSpPr>
          <p:cNvPr id="11" name="Rectangle 10"/>
          <p:cNvSpPr/>
          <p:nvPr/>
        </p:nvSpPr>
        <p:spPr>
          <a:xfrm>
            <a:off x="1919536" y="2338522"/>
            <a:ext cx="2592288" cy="3824100"/>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Một các tiếp cận cơ bản trong đó các sự kiện cụ thể được so sánh với </a:t>
            </a:r>
            <a:r>
              <a:rPr lang="en-US">
                <a:solidFill>
                  <a:srgbClr val="FF0000"/>
                </a:solidFill>
                <a:latin typeface="Arial" panose="020B0604020202020204" pitchFamily="34" charset="0"/>
                <a:cs typeface="Arial" panose="020B0604020202020204" pitchFamily="34" charset="0"/>
              </a:rPr>
              <a:t>một hoặc nhiều trường </a:t>
            </a:r>
            <a:r>
              <a:rPr lang="en-US">
                <a:solidFill>
                  <a:schemeClr val="tx1"/>
                </a:solidFill>
                <a:latin typeface="Arial" panose="020B0604020202020204" pitchFamily="34" charset="0"/>
                <a:cs typeface="Arial" panose="020B0604020202020204" pitchFamily="34" charset="0"/>
              </a:rPr>
              <a:t>trong dữ liệu được chuẩn hoá</a:t>
            </a:r>
          </a:p>
        </p:txBody>
      </p:sp>
      <p:sp>
        <p:nvSpPr>
          <p:cNvPr id="12" name="Rectangle 11"/>
          <p:cNvSpPr/>
          <p:nvPr/>
        </p:nvSpPr>
        <p:spPr>
          <a:xfrm>
            <a:off x="4871864" y="2341204"/>
            <a:ext cx="2592288" cy="382410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Phương pháp này </a:t>
            </a:r>
            <a:r>
              <a:rPr lang="en-US">
                <a:solidFill>
                  <a:srgbClr val="FF0000"/>
                </a:solidFill>
                <a:latin typeface="Arial" panose="020B0604020202020204" pitchFamily="34" charset="0"/>
                <a:cs typeface="Arial" panose="020B0604020202020204" pitchFamily="34" charset="0"/>
              </a:rPr>
              <a:t>kiểm tra và so sánh </a:t>
            </a:r>
            <a:r>
              <a:rPr lang="en-US">
                <a:solidFill>
                  <a:schemeClr val="tx1"/>
                </a:solidFill>
                <a:latin typeface="Arial" panose="020B0604020202020204" pitchFamily="34" charset="0"/>
                <a:cs typeface="Arial" panose="020B0604020202020204" pitchFamily="34" charset="0"/>
              </a:rPr>
              <a:t>tất cả các trường một cách có hệ thống và có chủ đích về mối tương quan tích cực và tiêu cực với nhau để xác định mối tương quan giữa một hoặc nhiều trường</a:t>
            </a:r>
          </a:p>
        </p:txBody>
      </p:sp>
      <p:sp>
        <p:nvSpPr>
          <p:cNvPr id="13" name="Rectangle 12"/>
          <p:cNvSpPr/>
          <p:nvPr/>
        </p:nvSpPr>
        <p:spPr>
          <a:xfrm>
            <a:off x="7805856" y="2348880"/>
            <a:ext cx="2592288" cy="382410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Cách tiếp cận này được sử dụng để so sánh các gói cụ thể với các gói khác trong </a:t>
            </a:r>
            <a:r>
              <a:rPr lang="en-US">
                <a:solidFill>
                  <a:srgbClr val="FF0000"/>
                </a:solidFill>
                <a:latin typeface="Arial" panose="020B0604020202020204" pitchFamily="34" charset="0"/>
                <a:cs typeface="Arial" panose="020B0604020202020204" pitchFamily="34" charset="0"/>
              </a:rPr>
              <a:t>danh sách các cuộc tấn công mới có thể xảy ra </a:t>
            </a:r>
            <a:r>
              <a:rPr lang="en-US">
                <a:solidFill>
                  <a:schemeClr val="tx1"/>
                </a:solidFill>
                <a:latin typeface="Arial" panose="020B0604020202020204" pitchFamily="34" charset="0"/>
                <a:cs typeface="Arial" panose="020B0604020202020204" pitchFamily="34" charset="0"/>
              </a:rPr>
              <a:t>bằng cách so sánh các gói với chữ ký tấn công</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22</a:t>
            </a:r>
          </a:p>
        </p:txBody>
      </p:sp>
      <p:cxnSp>
        <p:nvCxnSpPr>
          <p:cNvPr id="3" name="Google Shape;127;p4">
            <a:extLst>
              <a:ext uri="{FF2B5EF4-FFF2-40B4-BE49-F238E27FC236}">
                <a16:creationId xmlns:a16="http://schemas.microsoft.com/office/drawing/2014/main" id="{C871BCD8-FE72-1E83-9F4D-DAD1D10D3C52}"/>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980723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981200" y="14893"/>
            <a:ext cx="8229600" cy="706437"/>
          </a:xfrm>
        </p:spPr>
        <p:txBody>
          <a:bodyPr>
            <a:noAutofit/>
          </a:bodyPr>
          <a:lstStyle/>
          <a:p>
            <a:r>
              <a:rPr lang="en-US" sz="2800" b="1">
                <a:solidFill>
                  <a:srgbClr val="FF0000"/>
                </a:solidFill>
                <a:latin typeface="Arial" panose="020B0604020202020204" pitchFamily="34" charset="0"/>
                <a:cs typeface="Arial" panose="020B0604020202020204" pitchFamily="34" charset="0"/>
              </a:rPr>
              <a:t>Phương pháp tiếp cận Tương quan sự kiện</a:t>
            </a:r>
          </a:p>
        </p:txBody>
      </p:sp>
      <p:sp>
        <p:nvSpPr>
          <p:cNvPr id="4" name="Rectangle 3"/>
          <p:cNvSpPr/>
          <p:nvPr/>
        </p:nvSpPr>
        <p:spPr>
          <a:xfrm>
            <a:off x="1703512" y="826572"/>
            <a:ext cx="2808312" cy="658427"/>
          </a:xfrm>
          <a:prstGeom prst="rect">
            <a:avLst/>
          </a:prstGeom>
          <a:solidFill>
            <a:schemeClr val="bg2">
              <a:lumMod val="90000"/>
            </a:schemeClr>
          </a:solidFill>
          <a:ln>
            <a:solidFill>
              <a:schemeClr val="bg2">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Tiếp cận dựa trên hồ sơ/vân tay</a:t>
            </a:r>
          </a:p>
        </p:txBody>
      </p:sp>
      <p:sp>
        <p:nvSpPr>
          <p:cNvPr id="9" name="Rectangle 8"/>
          <p:cNvSpPr/>
          <p:nvPr/>
        </p:nvSpPr>
        <p:spPr>
          <a:xfrm>
            <a:off x="4727848" y="816217"/>
            <a:ext cx="2808312" cy="658427"/>
          </a:xfrm>
          <a:prstGeom prst="rect">
            <a:avLst/>
          </a:prstGeom>
          <a:solidFill>
            <a:schemeClr val="bg2">
              <a:lumMod val="9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Tiếp cận dựa trên lỗ hổng bảo mật</a:t>
            </a:r>
          </a:p>
        </p:txBody>
      </p:sp>
      <p:sp>
        <p:nvSpPr>
          <p:cNvPr id="10" name="Rectangle 9"/>
          <p:cNvSpPr/>
          <p:nvPr/>
        </p:nvSpPr>
        <p:spPr>
          <a:xfrm>
            <a:off x="7788057" y="816217"/>
            <a:ext cx="2592288" cy="658427"/>
          </a:xfrm>
          <a:prstGeom prst="rect">
            <a:avLst/>
          </a:prstGeom>
          <a:solidFill>
            <a:schemeClr val="bg2">
              <a:lumMod val="90000"/>
            </a:schemeClr>
          </a:solidFill>
          <a:ln>
            <a:solidFill>
              <a:schemeClr val="bg2">
                <a:lumMod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Dựa trên cổng mở</a:t>
            </a:r>
          </a:p>
        </p:txBody>
      </p:sp>
      <p:sp>
        <p:nvSpPr>
          <p:cNvPr id="11" name="Rectangle 10"/>
          <p:cNvSpPr/>
          <p:nvPr/>
        </p:nvSpPr>
        <p:spPr>
          <a:xfrm>
            <a:off x="1703512" y="1543969"/>
            <a:ext cx="2808312" cy="4896544"/>
          </a:xfrm>
          <a:prstGeom prst="rect">
            <a:avLst/>
          </a:prstGeom>
          <a:ln>
            <a:solidFill>
              <a:schemeClr val="bg2">
                <a:lumMod val="25000"/>
              </a:schemeClr>
            </a:solidFill>
          </a:ln>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q"/>
            </a:pPr>
            <a:r>
              <a:rPr lang="en-US" sz="1600">
                <a:solidFill>
                  <a:schemeClr val="tx1"/>
                </a:solidFill>
                <a:latin typeface="Arial" panose="020B0604020202020204" pitchFamily="34" charset="0"/>
                <a:cs typeface="Arial" panose="020B0604020202020204" pitchFamily="34" charset="0"/>
              </a:rPr>
              <a:t>Một loạt các tập dữ liệu có thể được thu thập từ </a:t>
            </a:r>
            <a:r>
              <a:rPr lang="en-US" sz="1600">
                <a:solidFill>
                  <a:srgbClr val="FF0000"/>
                </a:solidFill>
                <a:latin typeface="Arial" panose="020B0604020202020204" pitchFamily="34" charset="0"/>
                <a:cs typeface="Arial" panose="020B0604020202020204" pitchFamily="34" charset="0"/>
              </a:rPr>
              <a:t>sự kiện dữ liệu pháp y</a:t>
            </a:r>
            <a:r>
              <a:rPr lang="en-US" sz="1600">
                <a:solidFill>
                  <a:schemeClr val="tx1"/>
                </a:solidFill>
                <a:latin typeface="Arial" panose="020B0604020202020204" pitchFamily="34" charset="0"/>
                <a:cs typeface="Arial" panose="020B0604020202020204" pitchFamily="34" charset="0"/>
              </a:rPr>
              <a:t>, chẳng hạn như: dấu vân tay hệ điều hành bị cô lập, quét cổng bị cô lập, thông tin ngón tay và lấy biểu ngữ để so sánh dữ liệu tấn công liên kết với các hồ sơ kẻ tấn công khác</a:t>
            </a:r>
          </a:p>
          <a:p>
            <a:pPr marL="285750" indent="-285750">
              <a:buFont typeface="Wingdings" panose="05000000000000000000" pitchFamily="2" charset="2"/>
              <a:buChar char="q"/>
            </a:pPr>
            <a:r>
              <a:rPr lang="en-US" sz="1600">
                <a:latin typeface="Arial" panose="020B0604020202020204" pitchFamily="34" charset="0"/>
                <a:cs typeface="Arial" panose="020B0604020202020204" pitchFamily="34" charset="0"/>
              </a:rPr>
              <a:t>Thông tin này được sử dụng để xác định xem bất kỳ hệ thống nào là </a:t>
            </a:r>
            <a:r>
              <a:rPr lang="en-US" sz="1600">
                <a:solidFill>
                  <a:srgbClr val="FF0000"/>
                </a:solidFill>
                <a:latin typeface="Arial" panose="020B0604020202020204" pitchFamily="34" charset="0"/>
                <a:cs typeface="Arial" panose="020B0604020202020204" pitchFamily="34" charset="0"/>
              </a:rPr>
              <a:t>máy chuyển tiếp </a:t>
            </a:r>
            <a:r>
              <a:rPr lang="en-US" sz="1600">
                <a:latin typeface="Arial" panose="020B0604020202020204" pitchFamily="34" charset="0"/>
                <a:cs typeface="Arial" panose="020B0604020202020204" pitchFamily="34" charset="0"/>
              </a:rPr>
              <a:t>hay </a:t>
            </a:r>
            <a:r>
              <a:rPr lang="en-US" sz="1600">
                <a:solidFill>
                  <a:srgbClr val="FF0000"/>
                </a:solidFill>
                <a:latin typeface="Arial" panose="020B0604020202020204" pitchFamily="34" charset="0"/>
                <a:cs typeface="Arial" panose="020B0604020202020204" pitchFamily="34" charset="0"/>
              </a:rPr>
              <a:t>máy chủ trước đây đã bị xâm phạm </a:t>
            </a:r>
            <a:r>
              <a:rPr lang="en-US" sz="1600">
                <a:latin typeface="Arial" panose="020B0604020202020204" pitchFamily="34" charset="0"/>
                <a:cs typeface="Arial" panose="020B0604020202020204" pitchFamily="34" charset="0"/>
              </a:rPr>
              <a:t>và / hoặc để phát hiện cùng một tin tặc từ các vị trí khác nhau</a:t>
            </a:r>
            <a:endParaRPr lang="en-US" sz="1600">
              <a:solidFill>
                <a:schemeClr val="tx1"/>
              </a:solidFill>
              <a:latin typeface="Arial" panose="020B0604020202020204" pitchFamily="34" charset="0"/>
              <a:cs typeface="Arial" panose="020B0604020202020204" pitchFamily="34" charset="0"/>
            </a:endParaRPr>
          </a:p>
        </p:txBody>
      </p:sp>
      <p:sp>
        <p:nvSpPr>
          <p:cNvPr id="12" name="Rectangle 11"/>
          <p:cNvSpPr/>
          <p:nvPr/>
        </p:nvSpPr>
        <p:spPr>
          <a:xfrm>
            <a:off x="4727848" y="1546651"/>
            <a:ext cx="2808312" cy="4896544"/>
          </a:xfrm>
          <a:prstGeom prst="rect">
            <a:avLst/>
          </a:prstGeom>
          <a:ln>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Wingdings" panose="05000000000000000000" pitchFamily="2" charset="2"/>
              <a:buChar char="q"/>
            </a:pPr>
            <a:r>
              <a:rPr lang="en-US" sz="1600">
                <a:latin typeface="Arial" panose="020B0604020202020204" pitchFamily="34" charset="0"/>
                <a:cs typeface="Arial" panose="020B0604020202020204" pitchFamily="34" charset="0"/>
              </a:rPr>
              <a:t>Cách tiếp cận này được sử dụng để lập bản đồ các </a:t>
            </a:r>
            <a:r>
              <a:rPr lang="en-US" sz="1600">
                <a:solidFill>
                  <a:srgbClr val="FF0000"/>
                </a:solidFill>
                <a:latin typeface="Arial" panose="020B0604020202020204" pitchFamily="34" charset="0"/>
                <a:cs typeface="Arial" panose="020B0604020202020204" pitchFamily="34" charset="0"/>
              </a:rPr>
              <a:t>sự kiện IDS </a:t>
            </a:r>
            <a:r>
              <a:rPr lang="en-US" sz="1600">
                <a:latin typeface="Arial" panose="020B0604020202020204" pitchFamily="34" charset="0"/>
                <a:cs typeface="Arial" panose="020B0604020202020204" pitchFamily="34" charset="0"/>
              </a:rPr>
              <a:t>nhắm đến mục tiêu là một máy chủ cụ thể dễ bị tổn thương cùng với sự trợ giúp của máy quét lỗ hổng</a:t>
            </a:r>
          </a:p>
          <a:p>
            <a:pPr marL="285750" indent="-285750">
              <a:buFont typeface="Wingdings" panose="05000000000000000000" pitchFamily="2" charset="2"/>
              <a:buChar char="q"/>
            </a:pPr>
            <a:r>
              <a:rPr lang="en-US" sz="1600">
                <a:latin typeface="Arial" panose="020B0604020202020204" pitchFamily="34" charset="0"/>
                <a:cs typeface="Arial" panose="020B0604020202020204" pitchFamily="34" charset="0"/>
              </a:rPr>
              <a:t>Cách tiếp cận này cũng được sử dụng để suy luận trước một cuộc tấn công trên </a:t>
            </a:r>
            <a:r>
              <a:rPr lang="en-US" sz="1600">
                <a:solidFill>
                  <a:srgbClr val="FF0000"/>
                </a:solidFill>
                <a:latin typeface="Arial" panose="020B0604020202020204" pitchFamily="34" charset="0"/>
                <a:cs typeface="Arial" panose="020B0604020202020204" pitchFamily="34" charset="0"/>
              </a:rPr>
              <a:t>một</a:t>
            </a:r>
            <a:r>
              <a:rPr lang="en-US" sz="1600">
                <a:latin typeface="Arial" panose="020B0604020202020204" pitchFamily="34" charset="0"/>
                <a:cs typeface="Arial" panose="020B0604020202020204" pitchFamily="34" charset="0"/>
              </a:rPr>
              <a:t> </a:t>
            </a:r>
            <a:r>
              <a:rPr lang="en-US" sz="1600">
                <a:solidFill>
                  <a:srgbClr val="FF0000"/>
                </a:solidFill>
                <a:latin typeface="Arial" panose="020B0604020202020204" pitchFamily="34" charset="0"/>
                <a:cs typeface="Arial" panose="020B0604020202020204" pitchFamily="34" charset="0"/>
              </a:rPr>
              <a:t>máy chủ cụ thể</a:t>
            </a:r>
            <a:r>
              <a:rPr lang="en-US" sz="1600">
                <a:latin typeface="Arial" panose="020B0604020202020204" pitchFamily="34" charset="0"/>
                <a:cs typeface="Arial" panose="020B0604020202020204" pitchFamily="34" charset="0"/>
              </a:rPr>
              <a:t> và nó ưu tiên dữ liệu tấn công để bạn có thể phản hồi các điểm sự cố một cách nhanh chóng</a:t>
            </a:r>
            <a:endParaRPr lang="en-US" sz="1600">
              <a:solidFill>
                <a:schemeClr val="tx1"/>
              </a:solidFill>
              <a:latin typeface="Arial" panose="020B0604020202020204" pitchFamily="34" charset="0"/>
              <a:cs typeface="Arial" panose="020B0604020202020204" pitchFamily="34" charset="0"/>
            </a:endParaRPr>
          </a:p>
        </p:txBody>
      </p:sp>
      <p:sp>
        <p:nvSpPr>
          <p:cNvPr id="13" name="Rectangle 12"/>
          <p:cNvSpPr/>
          <p:nvPr/>
        </p:nvSpPr>
        <p:spPr>
          <a:xfrm>
            <a:off x="7805856" y="1554327"/>
            <a:ext cx="2592288" cy="4896544"/>
          </a:xfrm>
          <a:prstGeom prst="rect">
            <a:avLst/>
          </a:prstGeom>
          <a:ln>
            <a:solidFill>
              <a:schemeClr val="bg2">
                <a:lumMod val="25000"/>
              </a:schemeClr>
            </a:solidFill>
          </a:ln>
        </p:spPr>
        <p:style>
          <a:lnRef idx="2">
            <a:schemeClr val="accent3"/>
          </a:lnRef>
          <a:fillRef idx="1">
            <a:schemeClr val="lt1"/>
          </a:fillRef>
          <a:effectRef idx="0">
            <a:schemeClr val="accent3"/>
          </a:effectRef>
          <a:fontRef idx="minor">
            <a:schemeClr val="dk1"/>
          </a:fontRef>
        </p:style>
        <p:txBody>
          <a:bodyPr rtlCol="0" anchor="t"/>
          <a:lstStyle/>
          <a:p>
            <a:pPr marL="285750" indent="-285750">
              <a:buFont typeface="Wingdings" panose="05000000000000000000" pitchFamily="2" charset="2"/>
              <a:buChar char="q"/>
            </a:pPr>
            <a:r>
              <a:rPr lang="en-US" sz="1600">
                <a:latin typeface="Arial" panose="020B0604020202020204" pitchFamily="34" charset="0"/>
                <a:cs typeface="Arial" panose="020B0604020202020204" pitchFamily="34" charset="0"/>
              </a:rPr>
              <a:t>Cách tiếp cận này xác định </a:t>
            </a:r>
            <a:r>
              <a:rPr lang="en-US" sz="1600">
                <a:solidFill>
                  <a:srgbClr val="FF0000"/>
                </a:solidFill>
                <a:latin typeface="Arial" panose="020B0604020202020204" pitchFamily="34" charset="0"/>
                <a:cs typeface="Arial" panose="020B0604020202020204" pitchFamily="34" charset="0"/>
              </a:rPr>
              <a:t>tỷ lệ tấn công thành công </a:t>
            </a:r>
            <a:r>
              <a:rPr lang="en-US" sz="1600">
                <a:latin typeface="Arial" panose="020B0604020202020204" pitchFamily="34" charset="0"/>
                <a:cs typeface="Arial" panose="020B0604020202020204" pitchFamily="34" charset="0"/>
              </a:rPr>
              <a:t>bằng cách so sánh nó với danh sách các cổng đang mở có sẵn trên máy chủ và đang bị tấn công</a:t>
            </a:r>
            <a:endParaRPr lang="en-US" sz="1600">
              <a:solidFill>
                <a:schemeClr val="tx1"/>
              </a:solidFill>
              <a:latin typeface="Arial" panose="020B0604020202020204" pitchFamily="34" charset="0"/>
              <a:cs typeface="Arial" panose="020B0604020202020204" pitchFamily="34" charset="0"/>
            </a:endParaRP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23</a:t>
            </a:r>
          </a:p>
        </p:txBody>
      </p:sp>
      <p:cxnSp>
        <p:nvCxnSpPr>
          <p:cNvPr id="3" name="Google Shape;127;p4">
            <a:extLst>
              <a:ext uri="{FF2B5EF4-FFF2-40B4-BE49-F238E27FC236}">
                <a16:creationId xmlns:a16="http://schemas.microsoft.com/office/drawing/2014/main" id="{00E16F93-ED74-9532-05D4-713BBBE68549}"/>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60769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981200" y="20680"/>
            <a:ext cx="8229600" cy="706437"/>
          </a:xfrm>
        </p:spPr>
        <p:txBody>
          <a:bodyPr>
            <a:noAutofit/>
          </a:bodyPr>
          <a:lstStyle/>
          <a:p>
            <a:r>
              <a:rPr lang="en-US" sz="2800" b="1">
                <a:solidFill>
                  <a:srgbClr val="FF0000"/>
                </a:solidFill>
                <a:latin typeface="Arial" panose="020B0604020202020204" pitchFamily="34" charset="0"/>
                <a:cs typeface="Arial" panose="020B0604020202020204" pitchFamily="34" charset="0"/>
              </a:rPr>
              <a:t>Phương pháp tiếp cận Tương quan sự kiện</a:t>
            </a:r>
          </a:p>
        </p:txBody>
      </p:sp>
      <p:sp>
        <p:nvSpPr>
          <p:cNvPr id="4" name="Rounded Rectangle 3"/>
          <p:cNvSpPr/>
          <p:nvPr/>
        </p:nvSpPr>
        <p:spPr>
          <a:xfrm>
            <a:off x="1919536" y="1196753"/>
            <a:ext cx="2592288" cy="1018467"/>
          </a:xfrm>
          <a:prstGeom prst="roundRect">
            <a:avLst/>
          </a:prstGeom>
          <a:solidFill>
            <a:schemeClr val="accent2">
              <a:lumMod val="75000"/>
            </a:schemeClr>
          </a:solidFill>
          <a:ln>
            <a:solidFill>
              <a:schemeClr val="accent2">
                <a:lumMod val="50000"/>
              </a:schemeClr>
            </a:solidFill>
          </a:ln>
          <a:effectLst>
            <a:outerShdw blurRad="50800" dist="38100" algn="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solidFill>
                  <a:schemeClr val="bg1"/>
                </a:solidFill>
                <a:latin typeface="Arial" panose="020B0604020202020204" pitchFamily="34" charset="0"/>
                <a:cs typeface="Arial" panose="020B0604020202020204" pitchFamily="34" charset="0"/>
              </a:rPr>
              <a:t>Tương quan Bayesian</a:t>
            </a:r>
          </a:p>
        </p:txBody>
      </p:sp>
      <p:sp>
        <p:nvSpPr>
          <p:cNvPr id="9" name="Rounded Rectangle 8"/>
          <p:cNvSpPr/>
          <p:nvPr/>
        </p:nvSpPr>
        <p:spPr>
          <a:xfrm>
            <a:off x="4871864" y="1186398"/>
            <a:ext cx="2592288" cy="1018467"/>
          </a:xfrm>
          <a:prstGeom prst="roundRect">
            <a:avLst/>
          </a:prstGeom>
          <a:solidFill>
            <a:schemeClr val="accent3">
              <a:lumMod val="75000"/>
            </a:schemeClr>
          </a:solidFill>
          <a:ln>
            <a:solidFill>
              <a:schemeClr val="accent3">
                <a:lumMod val="50000"/>
              </a:schemeClr>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bg1"/>
                </a:solidFill>
                <a:latin typeface="Arial" panose="020B0604020202020204" pitchFamily="34" charset="0"/>
                <a:cs typeface="Arial" panose="020B0604020202020204" pitchFamily="34" charset="0"/>
              </a:rPr>
              <a:t>Thời gian (đồng hồ) hoặc cách tiếp cận dựa trên vai trò</a:t>
            </a:r>
          </a:p>
        </p:txBody>
      </p:sp>
      <p:sp>
        <p:nvSpPr>
          <p:cNvPr id="10" name="Rounded Rectangle 9"/>
          <p:cNvSpPr/>
          <p:nvPr/>
        </p:nvSpPr>
        <p:spPr>
          <a:xfrm>
            <a:off x="7788057" y="1186398"/>
            <a:ext cx="2592288" cy="1018467"/>
          </a:xfrm>
          <a:prstGeom prst="roundRect">
            <a:avLst/>
          </a:prstGeom>
          <a:solidFill>
            <a:schemeClr val="accent6">
              <a:lumMod val="75000"/>
            </a:schemeClr>
          </a:solidFill>
          <a:ln>
            <a:solidFill>
              <a:schemeClr val="accent6">
                <a:lumMod val="50000"/>
              </a:schemeClr>
            </a:solidFill>
          </a:ln>
          <a:effectLst>
            <a:outerShdw blurRad="50800" dist="38100" algn="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bg1"/>
                </a:solidFill>
                <a:latin typeface="Arial" panose="020B0604020202020204" pitchFamily="34" charset="0"/>
                <a:cs typeface="Arial" panose="020B0604020202020204" pitchFamily="34" charset="0"/>
              </a:rPr>
              <a:t>Tương quan</a:t>
            </a:r>
          </a:p>
          <a:p>
            <a:pPr algn="ctr"/>
            <a:r>
              <a:rPr lang="en-US" b="1">
                <a:solidFill>
                  <a:schemeClr val="bg1"/>
                </a:solidFill>
                <a:latin typeface="Arial" panose="020B0604020202020204" pitchFamily="34" charset="0"/>
                <a:cs typeface="Arial" panose="020B0604020202020204" pitchFamily="34" charset="0"/>
              </a:rPr>
              <a:t>định tuyến</a:t>
            </a:r>
          </a:p>
        </p:txBody>
      </p:sp>
      <p:sp>
        <p:nvSpPr>
          <p:cNvPr id="11" name="Rectangle 10"/>
          <p:cNvSpPr/>
          <p:nvPr/>
        </p:nvSpPr>
        <p:spPr>
          <a:xfrm>
            <a:off x="1919536" y="2338522"/>
            <a:ext cx="2592288" cy="3608076"/>
          </a:xfrm>
          <a:prstGeom prst="rect">
            <a:avLst/>
          </a:prstGeom>
          <a:effectLst>
            <a:outerShdw blurRad="50800" dist="38100" algn="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Cách tiếp cận này là một phương pháp tương quan nâng cao </a:t>
            </a:r>
            <a:r>
              <a:rPr lang="en-US">
                <a:solidFill>
                  <a:srgbClr val="FF0000"/>
                </a:solidFill>
                <a:latin typeface="Arial" panose="020B0604020202020204" pitchFamily="34" charset="0"/>
                <a:cs typeface="Arial" panose="020B0604020202020204" pitchFamily="34" charset="0"/>
              </a:rPr>
              <a:t>giả định và dự đoán những gì kẻ tấn công </a:t>
            </a:r>
            <a:r>
              <a:rPr lang="en-US">
                <a:solidFill>
                  <a:schemeClr val="tx1"/>
                </a:solidFill>
                <a:latin typeface="Arial" panose="020B0604020202020204" pitchFamily="34" charset="0"/>
                <a:cs typeface="Arial" panose="020B0604020202020204" pitchFamily="34" charset="0"/>
              </a:rPr>
              <a:t>có thể làm gì tiếp theo sau cuộc tấn công bằng cách nghiên cứu số liệu thống kê và xác suất, đồng thời chỉ sử dụng hai biến</a:t>
            </a:r>
          </a:p>
        </p:txBody>
      </p:sp>
      <p:sp>
        <p:nvSpPr>
          <p:cNvPr id="12" name="Rectangle 11"/>
          <p:cNvSpPr/>
          <p:nvPr/>
        </p:nvSpPr>
        <p:spPr>
          <a:xfrm>
            <a:off x="4871864" y="2341204"/>
            <a:ext cx="2592288" cy="3608076"/>
          </a:xfrm>
          <a:prstGeom prst="rect">
            <a:avLst/>
          </a:prstGeom>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Cách tiếp cận này được sử dụng để theo dõi </a:t>
            </a:r>
            <a:r>
              <a:rPr lang="en-US">
                <a:solidFill>
                  <a:srgbClr val="FF0000"/>
                </a:solidFill>
                <a:latin typeface="Arial" panose="020B0604020202020204" pitchFamily="34" charset="0"/>
                <a:cs typeface="Arial" panose="020B0604020202020204" pitchFamily="34" charset="0"/>
              </a:rPr>
              <a:t>hành vi của máy tính và người dùng máy tính</a:t>
            </a:r>
            <a:r>
              <a:rPr lang="en-US">
                <a:solidFill>
                  <a:schemeClr val="tx1"/>
                </a:solidFill>
                <a:latin typeface="Arial" panose="020B0604020202020204" pitchFamily="34" charset="0"/>
                <a:cs typeface="Arial" panose="020B0604020202020204" pitchFamily="34" charset="0"/>
              </a:rPr>
              <a:t>, đồng thời đưa ra cảnh báo nếu phát hiện có điều gì đó bất thường</a:t>
            </a:r>
          </a:p>
        </p:txBody>
      </p:sp>
      <p:sp>
        <p:nvSpPr>
          <p:cNvPr id="13" name="Rectangle 12"/>
          <p:cNvSpPr/>
          <p:nvPr/>
        </p:nvSpPr>
        <p:spPr>
          <a:xfrm>
            <a:off x="7805856" y="2348880"/>
            <a:ext cx="2592288" cy="3608076"/>
          </a:xfrm>
          <a:prstGeom prst="rect">
            <a:avLst/>
          </a:prstGeom>
          <a:ln>
            <a:solidFill>
              <a:schemeClr val="accent6">
                <a:lumMod val="75000"/>
              </a:schemeClr>
            </a:solidFill>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Cách tiếp cận này được sử dụng để </a:t>
            </a:r>
            <a:r>
              <a:rPr lang="en-US">
                <a:solidFill>
                  <a:srgbClr val="FF0000"/>
                </a:solidFill>
                <a:latin typeface="Arial" panose="020B0604020202020204" pitchFamily="34" charset="0"/>
                <a:cs typeface="Arial" panose="020B0604020202020204" pitchFamily="34" charset="0"/>
              </a:rPr>
              <a:t>trích xuất thông tin về lộ trình tấn công </a:t>
            </a:r>
            <a:r>
              <a:rPr lang="en-US">
                <a:solidFill>
                  <a:schemeClr val="tx1"/>
                </a:solidFill>
                <a:latin typeface="Arial" panose="020B0604020202020204" pitchFamily="34" charset="0"/>
                <a:cs typeface="Arial" panose="020B0604020202020204" pitchFamily="34" charset="0"/>
              </a:rPr>
              <a:t>và sử dụng thông tin đó để tìm ra các thông tin tấn công khác</a:t>
            </a:r>
          </a:p>
        </p:txBody>
      </p:sp>
      <p:sp>
        <p:nvSpPr>
          <p:cNvPr id="7" name="Oval 6"/>
          <p:cNvSpPr/>
          <p:nvPr/>
        </p:nvSpPr>
        <p:spPr>
          <a:xfrm>
            <a:off x="11321858"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24</a:t>
            </a:r>
          </a:p>
        </p:txBody>
      </p:sp>
      <p:cxnSp>
        <p:nvCxnSpPr>
          <p:cNvPr id="3" name="Google Shape;127;p4">
            <a:extLst>
              <a:ext uri="{FF2B5EF4-FFF2-40B4-BE49-F238E27FC236}">
                <a16:creationId xmlns:a16="http://schemas.microsoft.com/office/drawing/2014/main" id="{204BBF7A-A9FE-E179-441E-505F2E0333B7}"/>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379907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775520" y="1121526"/>
            <a:ext cx="8640960" cy="2307475"/>
          </a:xfrm>
          <a:prstGeom prst="roundRect">
            <a:avLst/>
          </a:prstGeom>
        </p:spPr>
        <p:style>
          <a:lnRef idx="2">
            <a:schemeClr val="accent1"/>
          </a:lnRef>
          <a:fillRef idx="1">
            <a:schemeClr val="lt1"/>
          </a:fillRef>
          <a:effectRef idx="0">
            <a:schemeClr val="accent1"/>
          </a:effectRef>
          <a:fontRef idx="minor">
            <a:schemeClr val="dk1"/>
          </a:fontRef>
        </p:style>
        <p:txBody>
          <a:bodyPr anchor="ctr">
            <a:normAutofit/>
          </a:bodyPr>
          <a:lstStyle/>
          <a:p>
            <a:pPr>
              <a:buFont typeface="Wingdings" panose="05000000000000000000" pitchFamily="2" charset="2"/>
              <a:buChar char="q"/>
            </a:pPr>
            <a:r>
              <a:rPr lang="en-US" sz="2000">
                <a:latin typeface="Arial" panose="020B0604020202020204" pitchFamily="34" charset="0"/>
                <a:cs typeface="Arial" panose="020B0604020202020204" pitchFamily="34" charset="0"/>
              </a:rPr>
              <a:t>Độ tin cậy của các thư mực nhật ký trực tiếp phụ thuộc vào </a:t>
            </a:r>
            <a:r>
              <a:rPr lang="en-US" sz="2000">
                <a:solidFill>
                  <a:srgbClr val="FF0000"/>
                </a:solidFill>
                <a:latin typeface="Arial" panose="020B0604020202020204" pitchFamily="34" charset="0"/>
                <a:cs typeface="Arial" panose="020B0604020202020204" pitchFamily="34" charset="0"/>
              </a:rPr>
              <a:t>độ chính xác</a:t>
            </a:r>
            <a:r>
              <a:rPr lang="en-US" sz="2000">
                <a:latin typeface="Arial" panose="020B0604020202020204" pitchFamily="34" charset="0"/>
                <a:cs typeface="Arial" panose="020B0604020202020204" pitchFamily="34" charset="0"/>
              </a:rPr>
              <a:t> của chúng</a:t>
            </a:r>
          </a:p>
          <a:p>
            <a:pPr>
              <a:buFont typeface="Wingdings" panose="05000000000000000000" pitchFamily="2" charset="2"/>
              <a:buChar char="q"/>
            </a:pPr>
            <a:r>
              <a:rPr lang="en-US" sz="2000">
                <a:latin typeface="Arial" panose="020B0604020202020204" pitchFamily="34" charset="0"/>
                <a:cs typeface="Arial" panose="020B0604020202020204" pitchFamily="34" charset="0"/>
              </a:rPr>
              <a:t>Độ chính xác có nghĩa là </a:t>
            </a:r>
            <a:r>
              <a:rPr lang="en-US" sz="2000">
                <a:solidFill>
                  <a:srgbClr val="FF0000"/>
                </a:solidFill>
                <a:latin typeface="Arial" panose="020B0604020202020204" pitchFamily="34" charset="0"/>
                <a:cs typeface="Arial" panose="020B0604020202020204" pitchFamily="34" charset="0"/>
              </a:rPr>
              <a:t>trình bày các thư mục nhật ký của hệ thống </a:t>
            </a:r>
            <a:r>
              <a:rPr lang="en-US" sz="2000">
                <a:latin typeface="Arial" panose="020B0604020202020204" pitchFamily="34" charset="0"/>
                <a:cs typeface="Arial" panose="020B0604020202020204" pitchFamily="34" charset="0"/>
              </a:rPr>
              <a:t>hoặc máy chủ được điều tra trước toà án ở trạng thái ban đầu</a:t>
            </a:r>
          </a:p>
          <a:p>
            <a:pPr>
              <a:buFont typeface="Wingdings" panose="05000000000000000000" pitchFamily="2" charset="2"/>
              <a:buChar char="q"/>
            </a:pPr>
            <a:r>
              <a:rPr lang="en-US" sz="2000">
                <a:latin typeface="Arial" panose="020B0604020202020204" pitchFamily="34" charset="0"/>
                <a:cs typeface="Arial" panose="020B0604020202020204" pitchFamily="34" charset="0"/>
              </a:rPr>
              <a:t>Việc sửa đổi nhật ký có thể ảnh hưởng đến </a:t>
            </a:r>
            <a:r>
              <a:rPr lang="en-US" sz="2000">
                <a:solidFill>
                  <a:srgbClr val="FF0000"/>
                </a:solidFill>
                <a:latin typeface="Arial" panose="020B0604020202020204" pitchFamily="34" charset="0"/>
                <a:cs typeface="Arial" panose="020B0604020202020204" pitchFamily="34" charset="0"/>
              </a:rPr>
              <a:t>tính hợp lệ của toàn bộ nhật ký</a:t>
            </a:r>
            <a:r>
              <a:rPr lang="en-US" sz="2000">
                <a:latin typeface="Arial" panose="020B0604020202020204" pitchFamily="34" charset="0"/>
                <a:cs typeface="Arial" panose="020B0604020202020204" pitchFamily="34" charset="0"/>
              </a:rPr>
              <a:t> và khiến nó bị nghi ngờ</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25</a:t>
            </a:r>
          </a:p>
        </p:txBody>
      </p:sp>
      <p:sp>
        <p:nvSpPr>
          <p:cNvPr id="6" name="Title 1"/>
          <p:cNvSpPr>
            <a:spLocks noGrp="1"/>
          </p:cNvSpPr>
          <p:nvPr>
            <p:ph type="title"/>
          </p:nvPr>
        </p:nvSpPr>
        <p:spPr>
          <a:xfrm>
            <a:off x="1981200" y="115889"/>
            <a:ext cx="8229600" cy="706437"/>
          </a:xfrm>
        </p:spPr>
        <p:txBody>
          <a:bodyPr>
            <a:noAutofit/>
          </a:bodyPr>
          <a:lstStyle/>
          <a:p>
            <a:r>
              <a:rPr lang="en-US" sz="2800" b="1">
                <a:solidFill>
                  <a:srgbClr val="FF0000"/>
                </a:solidFill>
                <a:latin typeface="Arial" panose="020B0604020202020204" pitchFamily="34" charset="0"/>
                <a:cs typeface="Arial" panose="020B0604020202020204" pitchFamily="34" charset="0"/>
              </a:rPr>
              <a:t>Đảm bảo tính chính xác của thư mục nhật ký</a:t>
            </a:r>
          </a:p>
        </p:txBody>
      </p:sp>
      <p:sp>
        <p:nvSpPr>
          <p:cNvPr id="4" name="TextBox 3"/>
          <p:cNvSpPr txBox="1"/>
          <p:nvPr/>
        </p:nvSpPr>
        <p:spPr>
          <a:xfrm>
            <a:off x="1847528" y="3501008"/>
            <a:ext cx="8064896"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a:latin typeface="Arial" panose="020B0604020202020204" pitchFamily="34" charset="0"/>
                <a:cs typeface="Arial" panose="020B0604020202020204" pitchFamily="34" charset="0"/>
              </a:rPr>
              <a:t>Các bước để đảm bảo </a:t>
            </a:r>
            <a:r>
              <a:rPr lang="en-US" sz="2000" b="1">
                <a:solidFill>
                  <a:srgbClr val="FF0000"/>
                </a:solidFill>
                <a:latin typeface="Arial" panose="020B0604020202020204" pitchFamily="34" charset="0"/>
                <a:cs typeface="Arial" panose="020B0604020202020204" pitchFamily="34" charset="0"/>
              </a:rPr>
              <a:t>độ chính xác của thư mục nhật ký</a:t>
            </a:r>
            <a:r>
              <a:rPr lang="en-US" sz="2000" b="1">
                <a:latin typeface="Arial" panose="020B0604020202020204" pitchFamily="34" charset="0"/>
                <a:cs typeface="Arial" panose="020B0604020202020204" pitchFamily="34" charset="0"/>
              </a:rPr>
              <a:t>:</a:t>
            </a:r>
          </a:p>
        </p:txBody>
      </p:sp>
      <p:grpSp>
        <p:nvGrpSpPr>
          <p:cNvPr id="16" name="Group 15"/>
          <p:cNvGrpSpPr/>
          <p:nvPr/>
        </p:nvGrpSpPr>
        <p:grpSpPr>
          <a:xfrm>
            <a:off x="1847528" y="4232164"/>
            <a:ext cx="1800200" cy="1645109"/>
            <a:chOff x="539552" y="4664211"/>
            <a:chExt cx="1800200" cy="1645109"/>
          </a:xfrm>
          <a:effectLst>
            <a:outerShdw blurRad="50800" dist="38100" algn="l" rotWithShape="0">
              <a:prstClr val="black">
                <a:alpha val="40000"/>
              </a:prstClr>
            </a:outerShdw>
          </a:effectLst>
        </p:grpSpPr>
        <p:sp>
          <p:nvSpPr>
            <p:cNvPr id="8" name="Diamond 7"/>
            <p:cNvSpPr/>
            <p:nvPr/>
          </p:nvSpPr>
          <p:spPr>
            <a:xfrm>
              <a:off x="1205625" y="4664211"/>
              <a:ext cx="468052" cy="468052"/>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1</a:t>
              </a:r>
            </a:p>
          </p:txBody>
        </p:sp>
        <p:sp>
          <p:nvSpPr>
            <p:cNvPr id="12" name="Rounded Rectangle 11"/>
            <p:cNvSpPr/>
            <p:nvPr/>
          </p:nvSpPr>
          <p:spPr>
            <a:xfrm>
              <a:off x="539552" y="5641584"/>
              <a:ext cx="1800200" cy="66773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Ghi lại</a:t>
              </a:r>
            </a:p>
            <a:p>
              <a:pPr algn="ctr"/>
              <a:r>
                <a:rPr lang="en-US" b="1">
                  <a:latin typeface="Arial" panose="020B0604020202020204" pitchFamily="34" charset="0"/>
                  <a:cs typeface="Arial" panose="020B0604020202020204" pitchFamily="34" charset="0"/>
                </a:rPr>
                <a:t>mọi thứ</a:t>
              </a:r>
            </a:p>
          </p:txBody>
        </p:sp>
      </p:grpSp>
      <p:grpSp>
        <p:nvGrpSpPr>
          <p:cNvPr id="17" name="Group 16"/>
          <p:cNvGrpSpPr/>
          <p:nvPr/>
        </p:nvGrpSpPr>
        <p:grpSpPr>
          <a:xfrm>
            <a:off x="4151784" y="4232164"/>
            <a:ext cx="1800200" cy="1645109"/>
            <a:chOff x="2677642" y="4664211"/>
            <a:chExt cx="1800200" cy="1645109"/>
          </a:xfrm>
          <a:effectLst>
            <a:outerShdw blurRad="50800" dist="38100" algn="l" rotWithShape="0">
              <a:prstClr val="black">
                <a:alpha val="40000"/>
              </a:prstClr>
            </a:outerShdw>
          </a:effectLst>
        </p:grpSpPr>
        <p:sp>
          <p:nvSpPr>
            <p:cNvPr id="10" name="Diamond 9"/>
            <p:cNvSpPr/>
            <p:nvPr/>
          </p:nvSpPr>
          <p:spPr>
            <a:xfrm>
              <a:off x="3343717" y="4664211"/>
              <a:ext cx="468052" cy="468052"/>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2</a:t>
              </a:r>
            </a:p>
          </p:txBody>
        </p:sp>
        <p:sp>
          <p:nvSpPr>
            <p:cNvPr id="13" name="Rounded Rectangle 12"/>
            <p:cNvSpPr/>
            <p:nvPr/>
          </p:nvSpPr>
          <p:spPr>
            <a:xfrm>
              <a:off x="2677642" y="5641584"/>
              <a:ext cx="1800200" cy="66773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Lưu thời gian</a:t>
              </a:r>
            </a:p>
          </p:txBody>
        </p:sp>
      </p:grpSp>
      <p:grpSp>
        <p:nvGrpSpPr>
          <p:cNvPr id="18" name="Group 17"/>
          <p:cNvGrpSpPr/>
          <p:nvPr/>
        </p:nvGrpSpPr>
        <p:grpSpPr>
          <a:xfrm>
            <a:off x="6312025" y="4232164"/>
            <a:ext cx="1980219" cy="1645109"/>
            <a:chOff x="4765873" y="4664211"/>
            <a:chExt cx="1980219" cy="1645109"/>
          </a:xfrm>
          <a:effectLst>
            <a:outerShdw blurRad="50800" dist="38100" algn="l" rotWithShape="0">
              <a:prstClr val="black">
                <a:alpha val="40000"/>
              </a:prstClr>
            </a:outerShdw>
          </a:effectLst>
        </p:grpSpPr>
        <p:sp>
          <p:nvSpPr>
            <p:cNvPr id="11" name="Diamond 10"/>
            <p:cNvSpPr/>
            <p:nvPr/>
          </p:nvSpPr>
          <p:spPr>
            <a:xfrm>
              <a:off x="5431947" y="4664211"/>
              <a:ext cx="468052" cy="4680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3</a:t>
              </a:r>
            </a:p>
          </p:txBody>
        </p:sp>
        <p:sp>
          <p:nvSpPr>
            <p:cNvPr id="14" name="Rounded Rectangle 13"/>
            <p:cNvSpPr/>
            <p:nvPr/>
          </p:nvSpPr>
          <p:spPr>
            <a:xfrm>
              <a:off x="4765873" y="5641584"/>
              <a:ext cx="1980219" cy="6677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Sử dụng nhiều cảm biến</a:t>
              </a:r>
            </a:p>
          </p:txBody>
        </p:sp>
      </p:grpSp>
      <p:grpSp>
        <p:nvGrpSpPr>
          <p:cNvPr id="20" name="Group 19"/>
          <p:cNvGrpSpPr/>
          <p:nvPr/>
        </p:nvGrpSpPr>
        <p:grpSpPr>
          <a:xfrm>
            <a:off x="8616280" y="4232162"/>
            <a:ext cx="1800200" cy="1645110"/>
            <a:chOff x="6804248" y="4664210"/>
            <a:chExt cx="1800200" cy="1645110"/>
          </a:xfrm>
          <a:effectLst>
            <a:outerShdw blurRad="50800" dist="38100" algn="l" rotWithShape="0">
              <a:prstClr val="black">
                <a:alpha val="40000"/>
              </a:prstClr>
            </a:outerShdw>
          </a:effectLst>
        </p:grpSpPr>
        <p:sp>
          <p:nvSpPr>
            <p:cNvPr id="9" name="Diamond 8"/>
            <p:cNvSpPr/>
            <p:nvPr/>
          </p:nvSpPr>
          <p:spPr>
            <a:xfrm>
              <a:off x="7470321" y="4664210"/>
              <a:ext cx="468052" cy="468052"/>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4</a:t>
              </a:r>
            </a:p>
          </p:txBody>
        </p:sp>
        <p:sp>
          <p:nvSpPr>
            <p:cNvPr id="15" name="Rounded Rectangle 14"/>
            <p:cNvSpPr/>
            <p:nvPr/>
          </p:nvSpPr>
          <p:spPr>
            <a:xfrm>
              <a:off x="6804248" y="5641584"/>
              <a:ext cx="1800200" cy="66773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Tránh mất mát nhật ký</a:t>
              </a:r>
            </a:p>
          </p:txBody>
        </p:sp>
      </p:grpSp>
      <p:cxnSp>
        <p:nvCxnSpPr>
          <p:cNvPr id="22" name="Straight Connector 21"/>
          <p:cNvCxnSpPr>
            <a:stCxn id="8" idx="3"/>
            <a:endCxn id="10" idx="1"/>
          </p:cNvCxnSpPr>
          <p:nvPr/>
        </p:nvCxnSpPr>
        <p:spPr>
          <a:xfrm>
            <a:off x="2981653" y="4466189"/>
            <a:ext cx="1836206" cy="0"/>
          </a:xfrm>
          <a:prstGeom prst="line">
            <a:avLst/>
          </a:prstGeom>
          <a:ln>
            <a:prstDash val="lgDash"/>
          </a:ln>
        </p:spPr>
        <p:style>
          <a:lnRef idx="2">
            <a:schemeClr val="dk1"/>
          </a:lnRef>
          <a:fillRef idx="0">
            <a:schemeClr val="dk1"/>
          </a:fillRef>
          <a:effectRef idx="1">
            <a:schemeClr val="dk1"/>
          </a:effectRef>
          <a:fontRef idx="minor">
            <a:schemeClr val="tx1"/>
          </a:fontRef>
        </p:style>
      </p:cxnSp>
      <p:cxnSp>
        <p:nvCxnSpPr>
          <p:cNvPr id="24" name="Straight Connector 23"/>
          <p:cNvCxnSpPr>
            <a:stCxn id="10" idx="3"/>
            <a:endCxn id="11" idx="1"/>
          </p:cNvCxnSpPr>
          <p:nvPr/>
        </p:nvCxnSpPr>
        <p:spPr>
          <a:xfrm>
            <a:off x="5285912" y="4466189"/>
            <a:ext cx="1692187" cy="0"/>
          </a:xfrm>
          <a:prstGeom prst="line">
            <a:avLst/>
          </a:prstGeom>
          <a:ln>
            <a:prstDash val="lgDash"/>
          </a:ln>
        </p:spPr>
        <p:style>
          <a:lnRef idx="2">
            <a:schemeClr val="dk1"/>
          </a:lnRef>
          <a:fillRef idx="0">
            <a:schemeClr val="dk1"/>
          </a:fillRef>
          <a:effectRef idx="1">
            <a:schemeClr val="dk1"/>
          </a:effectRef>
          <a:fontRef idx="minor">
            <a:schemeClr val="tx1"/>
          </a:fontRef>
        </p:style>
      </p:cxnSp>
      <p:cxnSp>
        <p:nvCxnSpPr>
          <p:cNvPr id="27" name="Straight Connector 26"/>
          <p:cNvCxnSpPr>
            <a:stCxn id="11" idx="3"/>
            <a:endCxn id="9" idx="1"/>
          </p:cNvCxnSpPr>
          <p:nvPr/>
        </p:nvCxnSpPr>
        <p:spPr>
          <a:xfrm flipV="1">
            <a:off x="7446151" y="4466189"/>
            <a:ext cx="1836203" cy="1"/>
          </a:xfrm>
          <a:prstGeom prst="line">
            <a:avLst/>
          </a:prstGeom>
          <a:ln>
            <a:prstDash val="lgDash"/>
          </a:ln>
        </p:spPr>
        <p:style>
          <a:lnRef idx="2">
            <a:schemeClr val="dk1"/>
          </a:lnRef>
          <a:fillRef idx="0">
            <a:schemeClr val="dk1"/>
          </a:fillRef>
          <a:effectRef idx="1">
            <a:schemeClr val="dk1"/>
          </a:effectRef>
          <a:fontRef idx="minor">
            <a:schemeClr val="tx1"/>
          </a:fontRef>
        </p:style>
      </p:cxnSp>
      <p:cxnSp>
        <p:nvCxnSpPr>
          <p:cNvPr id="19" name="Google Shape;127;p4">
            <a:extLst>
              <a:ext uri="{FF2B5EF4-FFF2-40B4-BE49-F238E27FC236}">
                <a16:creationId xmlns:a16="http://schemas.microsoft.com/office/drawing/2014/main" id="{ABFFDDC3-925A-D4B9-EC41-E754EF8822C1}"/>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076494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324200" y="2420888"/>
            <a:ext cx="7343800" cy="864096"/>
          </a:xfrm>
          <a:prstGeom prst="rect">
            <a:avLst/>
          </a:prstGeom>
          <a:solidFill>
            <a:schemeClr val="accent3">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p:cNvSpPr/>
          <p:nvPr/>
        </p:nvSpPr>
        <p:spPr>
          <a:xfrm>
            <a:off x="3324200" y="1124744"/>
            <a:ext cx="7343800" cy="1080120"/>
          </a:xfrm>
          <a:prstGeom prst="rect">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p:cNvSpPr/>
          <p:nvPr/>
        </p:nvSpPr>
        <p:spPr>
          <a:xfrm>
            <a:off x="3287688" y="3501008"/>
            <a:ext cx="7380312" cy="1368152"/>
          </a:xfrm>
          <a:prstGeom prst="rect">
            <a:avLst/>
          </a:prstGeom>
          <a:solidFill>
            <a:schemeClr val="accent2">
              <a:lumMod val="75000"/>
            </a:schemeClr>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p:cNvSpPr/>
          <p:nvPr/>
        </p:nvSpPr>
        <p:spPr>
          <a:xfrm>
            <a:off x="1127448" y="1052736"/>
            <a:ext cx="3888432" cy="3888432"/>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17799"/>
            <a:ext cx="8229600" cy="706091"/>
          </a:xfrm>
        </p:spPr>
        <p:txBody>
          <a:bodyPr>
            <a:normAutofit/>
          </a:bodyPr>
          <a:lstStyle/>
          <a:p>
            <a:pPr algn="ctr"/>
            <a:r>
              <a:rPr lang="en-US" sz="3600" b="1">
                <a:solidFill>
                  <a:srgbClr val="FF0000"/>
                </a:solidFill>
                <a:latin typeface="Arial" panose="020B0604020202020204" pitchFamily="34" charset="0"/>
                <a:cs typeface="Arial" panose="020B0604020202020204" pitchFamily="34" charset="0"/>
              </a:rPr>
              <a:t>Ghi lại mọi thứ</a:t>
            </a:r>
          </a:p>
        </p:txBody>
      </p:sp>
      <p:graphicFrame>
        <p:nvGraphicFramePr>
          <p:cNvPr id="4" name="Content Placeholder 3"/>
          <p:cNvGraphicFramePr>
            <a:graphicFrameLocks noGrp="1"/>
          </p:cNvGraphicFramePr>
          <p:nvPr>
            <p:ph idx="1"/>
          </p:nvPr>
        </p:nvGraphicFramePr>
        <p:xfrm>
          <a:off x="1199456" y="1336364"/>
          <a:ext cx="4320480" cy="3316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26</a:t>
            </a:r>
          </a:p>
        </p:txBody>
      </p:sp>
      <p:sp>
        <p:nvSpPr>
          <p:cNvPr id="11" name="TextBox 10"/>
          <p:cNvSpPr txBox="1"/>
          <p:nvPr/>
        </p:nvSpPr>
        <p:spPr>
          <a:xfrm>
            <a:off x="5124400" y="1209526"/>
            <a:ext cx="5364088" cy="923330"/>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Không coi bất kỳ trường nào trong thư mục nhật ký là kém quan trọng, vì mọi thứ đều có thể </a:t>
            </a:r>
            <a:r>
              <a:rPr lang="en-US">
                <a:solidFill>
                  <a:srgbClr val="FFFF00"/>
                </a:solidFill>
                <a:latin typeface="Arial" panose="020B0604020202020204" pitchFamily="34" charset="0"/>
                <a:cs typeface="Arial" panose="020B0604020202020204" pitchFamily="34" charset="0"/>
              </a:rPr>
              <a:t>đóng vai trò chính là bằng chứng</a:t>
            </a:r>
          </a:p>
        </p:txBody>
      </p:sp>
      <p:sp>
        <p:nvSpPr>
          <p:cNvPr id="12" name="TextBox 11"/>
          <p:cNvSpPr txBox="1"/>
          <p:nvPr/>
        </p:nvSpPr>
        <p:spPr>
          <a:xfrm>
            <a:off x="5196408" y="2492897"/>
            <a:ext cx="5292080" cy="646331"/>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Quản trị viên mạng phải luôn </a:t>
            </a:r>
            <a:r>
              <a:rPr lang="en-US">
                <a:solidFill>
                  <a:srgbClr val="FFFF00"/>
                </a:solidFill>
                <a:latin typeface="Arial" panose="020B0604020202020204" pitchFamily="34" charset="0"/>
                <a:cs typeface="Arial" panose="020B0604020202020204" pitchFamily="34" charset="0"/>
              </a:rPr>
              <a:t>định cấu hình máy chủ nhật ký </a:t>
            </a:r>
            <a:r>
              <a:rPr lang="en-US">
                <a:solidFill>
                  <a:schemeClr val="bg1"/>
                </a:solidFill>
                <a:latin typeface="Arial" panose="020B0604020202020204" pitchFamily="34" charset="0"/>
                <a:cs typeface="Arial" panose="020B0604020202020204" pitchFamily="34" charset="0"/>
              </a:rPr>
              <a:t>để ghi lại mọi trường có sẵn</a:t>
            </a:r>
          </a:p>
        </p:txBody>
      </p:sp>
      <p:sp>
        <p:nvSpPr>
          <p:cNvPr id="13" name="TextBox 12"/>
          <p:cNvSpPr txBox="1"/>
          <p:nvPr/>
        </p:nvSpPr>
        <p:spPr>
          <a:xfrm>
            <a:off x="5196408" y="3573017"/>
            <a:ext cx="5292080" cy="1200329"/>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Ví dụ: Cấu hình 115 nhật ký ghi lại thông tin người dùng web về web nhằm thu thập manh mối về nguồn gốc cuộc tấn công dù là người dùng đã đăng nhập hoặc hệ thống bên ngoài</a:t>
            </a:r>
          </a:p>
        </p:txBody>
      </p:sp>
      <p:sp>
        <p:nvSpPr>
          <p:cNvPr id="14" name="TextBox 13"/>
          <p:cNvSpPr txBox="1"/>
          <p:nvPr/>
        </p:nvSpPr>
        <p:spPr>
          <a:xfrm>
            <a:off x="1775520" y="5120024"/>
            <a:ext cx="8795980" cy="1477328"/>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Hãy xem xét một bị cáo nói rằng một hacker đã tấn công hệ thống của anh ta và cài đặt cửa sau một máy chủ ảo trên máy tính của anh ta. Sau đó, kẻ tấn công sử dụng cửa sau để tấn công các hệ thống khác. Trong trường hợp như vậy, làm cách nào để điều tra viên chứng minh rằng lưu lượng truy cập đến từ trình duyệt web của người dùng cụ thể hay đó là một cuộc tấn công từ người khác?</a:t>
            </a: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63303" y="1685987"/>
            <a:ext cx="801599" cy="898818"/>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63752" y="2045650"/>
            <a:ext cx="727742" cy="807286"/>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5600" y="3865545"/>
            <a:ext cx="1008112" cy="1008112"/>
          </a:xfrm>
          <a:prstGeom prst="rect">
            <a:avLst/>
          </a:prstGeom>
        </p:spPr>
      </p:pic>
      <p:cxnSp>
        <p:nvCxnSpPr>
          <p:cNvPr id="15" name="Google Shape;127;p4">
            <a:extLst>
              <a:ext uri="{FF2B5EF4-FFF2-40B4-BE49-F238E27FC236}">
                <a16:creationId xmlns:a16="http://schemas.microsoft.com/office/drawing/2014/main" id="{E93D9A4B-E14C-4380-3989-FEC6DD2FB0AE}"/>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317267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53208" y="0"/>
            <a:ext cx="8229600" cy="706091"/>
          </a:xfrm>
        </p:spPr>
        <p:txBody>
          <a:bodyPr>
            <a:normAutofit/>
          </a:bodyPr>
          <a:lstStyle/>
          <a:p>
            <a:pPr algn="ctr"/>
            <a:r>
              <a:rPr lang="en-US" sz="3600" b="1">
                <a:solidFill>
                  <a:srgbClr val="FF0000"/>
                </a:solidFill>
                <a:latin typeface="Arial" panose="020B0604020202020204" pitchFamily="34" charset="0"/>
                <a:cs typeface="Arial" panose="020B0604020202020204" pitchFamily="34" charset="0"/>
              </a:rPr>
              <a:t>Lưu thời gian</a:t>
            </a:r>
          </a:p>
        </p:txBody>
      </p:sp>
      <p:sp>
        <p:nvSpPr>
          <p:cNvPr id="3" name="Content Placeholder 2"/>
          <p:cNvSpPr>
            <a:spLocks noGrp="1"/>
          </p:cNvSpPr>
          <p:nvPr>
            <p:ph idx="1"/>
          </p:nvPr>
        </p:nvSpPr>
        <p:spPr>
          <a:xfrm>
            <a:off x="1775520" y="1196753"/>
            <a:ext cx="8640960" cy="2667515"/>
          </a:xfrm>
        </p:spPr>
        <p:txBody>
          <a:bodyPr>
            <a:normAutofit/>
          </a:bodyPr>
          <a:lstStyle/>
          <a:p>
            <a:pPr>
              <a:buFont typeface="Wingdings" panose="05000000000000000000" pitchFamily="2" charset="2"/>
              <a:buChar char="q"/>
            </a:pPr>
            <a:r>
              <a:rPr lang="en-US" sz="2200">
                <a:latin typeface="Arial" panose="020B0604020202020204" pitchFamily="34" charset="0"/>
                <a:cs typeface="Arial" panose="020B0604020202020204" pitchFamily="34" charset="0"/>
              </a:rPr>
              <a:t>Với dịch vụ thời gian của Windows, quản trị viên mạng có thể đồng bộ hóa các máy chủ độc lập với thời gian bên ngoài</a:t>
            </a:r>
          </a:p>
          <a:p>
            <a:pPr>
              <a:buFont typeface="Wingdings" panose="05000000000000000000" pitchFamily="2" charset="2"/>
              <a:buChar char="q"/>
            </a:pPr>
            <a:r>
              <a:rPr lang="en-US" sz="2200">
                <a:latin typeface="Arial" panose="020B0604020202020204" pitchFamily="34" charset="0"/>
                <a:cs typeface="Arial" panose="020B0604020202020204" pitchFamily="34" charset="0"/>
              </a:rPr>
              <a:t>Nếu bạn sử dụng domain, dịch vụ thời gian sẽ tự động được đồng bộ hóa với bộ điều khiển domain</a:t>
            </a:r>
          </a:p>
        </p:txBody>
      </p:sp>
      <p:sp>
        <p:nvSpPr>
          <p:cNvPr id="7" name="Oval 6"/>
          <p:cNvSpPr/>
          <p:nvPr/>
        </p:nvSpPr>
        <p:spPr>
          <a:xfrm>
            <a:off x="11274016" y="622320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27</a:t>
            </a:r>
          </a:p>
        </p:txBody>
      </p:sp>
      <p:sp>
        <p:nvSpPr>
          <p:cNvPr id="4" name="TextBox 3"/>
          <p:cNvSpPr txBox="1"/>
          <p:nvPr/>
        </p:nvSpPr>
        <p:spPr>
          <a:xfrm>
            <a:off x="1775520" y="2852936"/>
            <a:ext cx="8784976" cy="3908762"/>
          </a:xfrm>
          <a:prstGeom prst="rect">
            <a:avLst/>
          </a:prstGeom>
          <a:noFill/>
        </p:spPr>
        <p:txBody>
          <a:bodyPr wrap="square" rtlCol="0">
            <a:spAutoFit/>
          </a:bodyPr>
          <a:lstStyle/>
          <a:p>
            <a:pPr>
              <a:buFont typeface="Wingdings" panose="05000000000000000000" pitchFamily="2" charset="2"/>
              <a:buChar char="q"/>
            </a:pPr>
            <a:r>
              <a:rPr lang="en-US" sz="2200">
                <a:latin typeface="Arial" panose="020B0604020202020204" pitchFamily="34" charset="0"/>
                <a:cs typeface="Arial" panose="020B0604020202020204" pitchFamily="34" charset="0"/>
              </a:rPr>
              <a:t>Quản trị viên mạng có thể đồng bộ hóa máy chủ độc lập với thời gian bên ngoài bằng cách đặt các mục registry nhất định:</a:t>
            </a:r>
          </a:p>
          <a:p>
            <a:pPr>
              <a:buClr>
                <a:schemeClr val="tx1"/>
              </a:buClr>
            </a:pPr>
            <a:endParaRPr lang="en-US" sz="2200">
              <a:latin typeface="Arial" panose="020B0604020202020204" pitchFamily="34" charset="0"/>
              <a:cs typeface="Arial" panose="020B0604020202020204" pitchFamily="34" charset="0"/>
            </a:endParaRPr>
          </a:p>
          <a:p>
            <a:pPr marL="622300" indent="-342900">
              <a:buClr>
                <a:schemeClr val="tx1"/>
              </a:buClr>
              <a:buFont typeface="Arial" panose="020B0604020202020204" pitchFamily="34" charset="0"/>
              <a:buChar char="•"/>
            </a:pPr>
            <a:r>
              <a:rPr lang="en-US" sz="2000">
                <a:solidFill>
                  <a:srgbClr val="FF0000"/>
                </a:solidFill>
                <a:latin typeface="Arial" panose="020B0604020202020204" pitchFamily="34" charset="0"/>
                <a:cs typeface="Arial" panose="020B0604020202020204" pitchFamily="34" charset="0"/>
              </a:rPr>
              <a:t>Key</a:t>
            </a:r>
            <a:r>
              <a:rPr lang="en-US" sz="2000">
                <a:latin typeface="Arial" panose="020B0604020202020204" pitchFamily="34" charset="0"/>
                <a:cs typeface="Arial" panose="020B0604020202020204" pitchFamily="34" charset="0"/>
              </a:rPr>
              <a:t>: </a:t>
            </a:r>
            <a:r>
              <a:rPr lang="en-US" sz="1700">
                <a:latin typeface="Cascadia Code Light" panose="020B0609020000020004" pitchFamily="49" charset="0"/>
                <a:ea typeface="Cascadia Code Light" panose="020B0609020000020004" pitchFamily="49" charset="0"/>
                <a:cs typeface="Cascadia Code Light" panose="020B0609020000020004" pitchFamily="49" charset="0"/>
              </a:rPr>
              <a:t>HKLM\SYSTEM\CurrentControlSet\Services\W32Time\Parameters\</a:t>
            </a:r>
          </a:p>
          <a:p>
            <a:pPr marL="622300" indent="-342900">
              <a:buClr>
                <a:schemeClr val="tx1"/>
              </a:buClr>
              <a:buFont typeface="Arial" panose="020B0604020202020204" pitchFamily="34" charset="0"/>
              <a:buChar char="•"/>
            </a:pPr>
            <a:r>
              <a:rPr lang="en-US" sz="2000">
                <a:solidFill>
                  <a:srgbClr val="FF0000"/>
                </a:solidFill>
                <a:latin typeface="Arial" panose="020B0604020202020204" pitchFamily="34" charset="0"/>
                <a:cs typeface="Arial" panose="020B0604020202020204" pitchFamily="34" charset="0"/>
              </a:rPr>
              <a:t>Setting</a:t>
            </a:r>
            <a:r>
              <a:rPr lang="en-US" sz="2000">
                <a:latin typeface="Arial" panose="020B0604020202020204" pitchFamily="34" charset="0"/>
                <a:cs typeface="Arial" panose="020B0604020202020204" pitchFamily="34" charset="0"/>
              </a:rPr>
              <a:t>: </a:t>
            </a:r>
            <a:r>
              <a:rPr lang="en-US" sz="1700">
                <a:latin typeface="Cascadia Code Light" panose="020B0609020000020004" pitchFamily="49" charset="0"/>
                <a:ea typeface="Cascadia Code Light" panose="020B0609020000020004" pitchFamily="49" charset="0"/>
                <a:cs typeface="Cascadia Code Light" panose="020B0609020000020004" pitchFamily="49" charset="0"/>
              </a:rPr>
              <a:t>Type</a:t>
            </a:r>
          </a:p>
          <a:p>
            <a:pPr marL="622300" indent="-342900">
              <a:buClr>
                <a:schemeClr val="tx1"/>
              </a:buClr>
              <a:buFont typeface="Arial" panose="020B0604020202020204" pitchFamily="34" charset="0"/>
              <a:buChar char="•"/>
            </a:pPr>
            <a:r>
              <a:rPr lang="en-US" sz="2000">
                <a:solidFill>
                  <a:srgbClr val="FF0000"/>
                </a:solidFill>
                <a:latin typeface="Arial" panose="020B0604020202020204" pitchFamily="34" charset="0"/>
                <a:cs typeface="Arial" panose="020B0604020202020204" pitchFamily="34" charset="0"/>
              </a:rPr>
              <a:t>Type</a:t>
            </a:r>
            <a:r>
              <a:rPr lang="en-US" sz="2000">
                <a:latin typeface="Arial" panose="020B0604020202020204" pitchFamily="34" charset="0"/>
                <a:cs typeface="Arial" panose="020B0604020202020204" pitchFamily="34" charset="0"/>
              </a:rPr>
              <a:t>: </a:t>
            </a:r>
            <a:r>
              <a:rPr lang="en-US" sz="1700">
                <a:latin typeface="Cascadia Code Light" panose="020B0609020000020004" pitchFamily="49" charset="0"/>
                <a:ea typeface="Cascadia Code Light" panose="020B0609020000020004" pitchFamily="49" charset="0"/>
                <a:cs typeface="Cascadia Code Light" panose="020B0609020000020004" pitchFamily="49" charset="0"/>
              </a:rPr>
              <a:t>REG_SZ</a:t>
            </a:r>
          </a:p>
          <a:p>
            <a:pPr marL="622300" indent="-342900">
              <a:buClr>
                <a:schemeClr val="tx1"/>
              </a:buClr>
              <a:buFont typeface="Arial" panose="020B0604020202020204" pitchFamily="34" charset="0"/>
              <a:buChar char="•"/>
            </a:pPr>
            <a:r>
              <a:rPr lang="en-US" sz="2000">
                <a:solidFill>
                  <a:srgbClr val="FF0000"/>
                </a:solidFill>
                <a:latin typeface="Arial" panose="020B0604020202020204" pitchFamily="34" charset="0"/>
                <a:cs typeface="Arial" panose="020B0604020202020204" pitchFamily="34" charset="0"/>
              </a:rPr>
              <a:t>Value</a:t>
            </a:r>
            <a:r>
              <a:rPr lang="en-US" sz="2000">
                <a:latin typeface="Arial" panose="020B0604020202020204" pitchFamily="34" charset="0"/>
                <a:cs typeface="Arial" panose="020B0604020202020204" pitchFamily="34" charset="0"/>
              </a:rPr>
              <a:t>: </a:t>
            </a:r>
            <a:r>
              <a:rPr lang="en-US" sz="1700">
                <a:latin typeface="Cascadia Code Light" panose="020B0609020000020004" pitchFamily="49" charset="0"/>
                <a:ea typeface="Cascadia Code Light" panose="020B0609020000020004" pitchFamily="49" charset="0"/>
                <a:cs typeface="Cascadia Code Light" panose="020B0609020000020004" pitchFamily="49" charset="0"/>
              </a:rPr>
              <a:t>NTP</a:t>
            </a:r>
          </a:p>
          <a:p>
            <a:pPr marL="622300" indent="-342900">
              <a:buClr>
                <a:schemeClr val="tx1"/>
              </a:buClr>
              <a:buFont typeface="Arial" panose="020B0604020202020204" pitchFamily="34" charset="0"/>
              <a:buChar char="•"/>
            </a:pPr>
            <a:r>
              <a:rPr lang="en-US" sz="2000">
                <a:solidFill>
                  <a:srgbClr val="FF0000"/>
                </a:solidFill>
                <a:latin typeface="Arial" panose="020B0604020202020204" pitchFamily="34" charset="0"/>
                <a:cs typeface="Arial" panose="020B0604020202020204" pitchFamily="34" charset="0"/>
              </a:rPr>
              <a:t>Key</a:t>
            </a:r>
            <a:r>
              <a:rPr lang="en-US" sz="2000">
                <a:latin typeface="Arial" panose="020B0604020202020204" pitchFamily="34" charset="0"/>
                <a:cs typeface="Arial" panose="020B0604020202020204" pitchFamily="34" charset="0"/>
              </a:rPr>
              <a:t>: </a:t>
            </a:r>
            <a:r>
              <a:rPr lang="en-US" sz="1700">
                <a:latin typeface="Cascadia Code Light" panose="020B0609020000020004" pitchFamily="49" charset="0"/>
                <a:ea typeface="Cascadia Code Light" panose="020B0609020000020004" pitchFamily="49" charset="0"/>
                <a:cs typeface="Cascadia Code Light" panose="020B0609020000020004" pitchFamily="49" charset="0"/>
              </a:rPr>
              <a:t>HKLM\SYSTEM\CurrentControlSet1Services\W32Time\Parameters\</a:t>
            </a:r>
          </a:p>
          <a:p>
            <a:pPr marL="622300" indent="-342900">
              <a:buClr>
                <a:schemeClr val="tx1"/>
              </a:buClr>
              <a:buFont typeface="Arial" panose="020B0604020202020204" pitchFamily="34" charset="0"/>
              <a:buChar char="•"/>
            </a:pPr>
            <a:r>
              <a:rPr lang="en-US" sz="2000">
                <a:solidFill>
                  <a:srgbClr val="FF0000"/>
                </a:solidFill>
                <a:latin typeface="Arial" panose="020B0604020202020204" pitchFamily="34" charset="0"/>
                <a:cs typeface="Arial" panose="020B0604020202020204" pitchFamily="34" charset="0"/>
              </a:rPr>
              <a:t>Setting</a:t>
            </a:r>
            <a:r>
              <a:rPr lang="en-US" sz="2000">
                <a:latin typeface="Arial" panose="020B0604020202020204" pitchFamily="34" charset="0"/>
                <a:cs typeface="Arial" panose="020B0604020202020204" pitchFamily="34" charset="0"/>
              </a:rPr>
              <a:t>: </a:t>
            </a:r>
            <a:r>
              <a:rPr lang="en-US" sz="1700">
                <a:latin typeface="Cascadia Code Light" panose="020B0609020000020004" pitchFamily="49" charset="0"/>
                <a:ea typeface="Cascadia Code Light" panose="020B0609020000020004" pitchFamily="49" charset="0"/>
                <a:cs typeface="Cascadia Code Light" panose="020B0609020000020004" pitchFamily="49" charset="0"/>
              </a:rPr>
              <a:t>NtpServer</a:t>
            </a:r>
          </a:p>
          <a:p>
            <a:pPr marL="622300" indent="-342900">
              <a:buClr>
                <a:schemeClr val="tx1"/>
              </a:buClr>
              <a:buFont typeface="Arial" panose="020B0604020202020204" pitchFamily="34" charset="0"/>
              <a:buChar char="•"/>
            </a:pPr>
            <a:r>
              <a:rPr lang="en-US" sz="2000">
                <a:solidFill>
                  <a:srgbClr val="FF0000"/>
                </a:solidFill>
                <a:latin typeface="Arial" panose="020B0604020202020204" pitchFamily="34" charset="0"/>
                <a:cs typeface="Arial" panose="020B0604020202020204" pitchFamily="34" charset="0"/>
              </a:rPr>
              <a:t>Type</a:t>
            </a:r>
            <a:r>
              <a:rPr lang="en-US" sz="2000">
                <a:latin typeface="Arial" panose="020B0604020202020204" pitchFamily="34" charset="0"/>
                <a:cs typeface="Arial" panose="020B0604020202020204" pitchFamily="34" charset="0"/>
              </a:rPr>
              <a:t>: </a:t>
            </a:r>
            <a:r>
              <a:rPr lang="en-US" sz="1700">
                <a:latin typeface="Cascadia Code Light" panose="020B0609020000020004" pitchFamily="49" charset="0"/>
                <a:ea typeface="Cascadia Code Light" panose="020B0609020000020004" pitchFamily="49" charset="0"/>
                <a:cs typeface="Cascadia Code Light" panose="020B0609020000020004" pitchFamily="49" charset="0"/>
              </a:rPr>
              <a:t>REG_SZ</a:t>
            </a:r>
          </a:p>
          <a:p>
            <a:pPr marL="622300" indent="-342900">
              <a:buClr>
                <a:schemeClr val="tx1"/>
              </a:buClr>
              <a:buFont typeface="Arial" panose="020B0604020202020204" pitchFamily="34" charset="0"/>
              <a:buChar char="•"/>
            </a:pPr>
            <a:r>
              <a:rPr lang="en-US" sz="2000">
                <a:solidFill>
                  <a:srgbClr val="FF0000"/>
                </a:solidFill>
                <a:latin typeface="Arial" panose="020B0604020202020204" pitchFamily="34" charset="0"/>
                <a:cs typeface="Arial" panose="020B0604020202020204" pitchFamily="34" charset="0"/>
              </a:rPr>
              <a:t>Value</a:t>
            </a:r>
            <a:r>
              <a:rPr lang="en-US" sz="2000">
                <a:latin typeface="Arial" panose="020B0604020202020204" pitchFamily="34" charset="0"/>
                <a:cs typeface="Arial" panose="020B0604020202020204" pitchFamily="34" charset="0"/>
              </a:rPr>
              <a:t>: </a:t>
            </a:r>
            <a:r>
              <a:rPr lang="en-US" sz="1700">
                <a:latin typeface="Cascadia Code Light" panose="020B0609020000020004" pitchFamily="49" charset="0"/>
                <a:ea typeface="Cascadia Code Light" panose="020B0609020000020004" pitchFamily="49" charset="0"/>
                <a:cs typeface="Cascadia Code Light" panose="020B0609020000020004" pitchFamily="49" charset="0"/>
              </a:rPr>
              <a:t>ntp.xsecurity.com</a:t>
            </a:r>
          </a:p>
          <a:p>
            <a:endParaRPr lang="en-US" sz="2200">
              <a:latin typeface="Arial" panose="020B0604020202020204" pitchFamily="34" charset="0"/>
              <a:cs typeface="Arial" panose="020B0604020202020204" pitchFamily="34" charset="0"/>
            </a:endParaRPr>
          </a:p>
        </p:txBody>
      </p:sp>
      <p:cxnSp>
        <p:nvCxnSpPr>
          <p:cNvPr id="8" name="Google Shape;127;p4">
            <a:extLst>
              <a:ext uri="{FF2B5EF4-FFF2-40B4-BE49-F238E27FC236}">
                <a16:creationId xmlns:a16="http://schemas.microsoft.com/office/drawing/2014/main" id="{563324E4-8722-FC90-7584-310CFF9D09B3}"/>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4232118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1363"/>
            <a:ext cx="8229600" cy="706091"/>
          </a:xfrm>
        </p:spPr>
        <p:txBody>
          <a:bodyPr>
            <a:noAutofit/>
          </a:bodyPr>
          <a:lstStyle/>
          <a:p>
            <a:r>
              <a:rPr lang="en-US" sz="2800" b="1">
                <a:solidFill>
                  <a:srgbClr val="FF0000"/>
                </a:solidFill>
                <a:latin typeface="Arial" panose="020B0604020202020204" pitchFamily="34" charset="0"/>
                <a:cs typeface="Arial" panose="020B0604020202020204" pitchFamily="34" charset="0"/>
              </a:rPr>
              <a:t>Tại sao phải đồng bộ hoá thời gian máy tính?</a:t>
            </a:r>
          </a:p>
        </p:txBody>
      </p:sp>
      <p:sp>
        <p:nvSpPr>
          <p:cNvPr id="4" name="Rectangle 3"/>
          <p:cNvSpPr/>
          <p:nvPr/>
        </p:nvSpPr>
        <p:spPr>
          <a:xfrm>
            <a:off x="1703512" y="1017850"/>
            <a:ext cx="2808312" cy="5328592"/>
          </a:xfrm>
          <a:prstGeom prst="rect">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0" scaled="1"/>
            <a:tileRect/>
          </a:gra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Khi quản trị viên đang điều tra các sự kiện xâm nhập và bảo mật liên quan đến nhiều máy tính, điều cần thiết là phải đồng bộ hóa đồng hồ của các máy tính</a:t>
            </a:r>
          </a:p>
        </p:txBody>
      </p:sp>
      <p:sp>
        <p:nvSpPr>
          <p:cNvPr id="8" name="Rectangle 7"/>
          <p:cNvSpPr/>
          <p:nvPr/>
        </p:nvSpPr>
        <p:spPr>
          <a:xfrm>
            <a:off x="4691844" y="1017850"/>
            <a:ext cx="2808312" cy="532859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0" scaled="1"/>
            <a:tileRect/>
          </a:gra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Nếu đồng hồ của các máy tính không được đồng bộ hóa, hầu như không thể </a:t>
            </a:r>
            <a:r>
              <a:rPr lang="en-US">
                <a:solidFill>
                  <a:srgbClr val="FF0000"/>
                </a:solidFill>
                <a:latin typeface="Arial" panose="020B0604020202020204" pitchFamily="34" charset="0"/>
                <a:cs typeface="Arial" panose="020B0604020202020204" pitchFamily="34" charset="0"/>
              </a:rPr>
              <a:t>so sánh các hành động</a:t>
            </a:r>
            <a:r>
              <a:rPr lang="en-US">
                <a:solidFill>
                  <a:schemeClr val="tx1"/>
                </a:solidFill>
                <a:latin typeface="Arial" panose="020B0604020202020204" pitchFamily="34" charset="0"/>
                <a:cs typeface="Arial" panose="020B0604020202020204" pitchFamily="34" charset="0"/>
              </a:rPr>
              <a:t> được ghi trên các máy tính khác nhau một cách chính xác </a:t>
            </a:r>
          </a:p>
        </p:txBody>
      </p:sp>
      <p:sp>
        <p:nvSpPr>
          <p:cNvPr id="9" name="Rectangle 8"/>
          <p:cNvSpPr/>
          <p:nvPr/>
        </p:nvSpPr>
        <p:spPr>
          <a:xfrm>
            <a:off x="7680176" y="1017850"/>
            <a:ext cx="2808312" cy="5328592"/>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0" scaled="1"/>
            <a:tileRect/>
          </a:gra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Nếu đồng hồ trên những máy tính này không chính xác, thì việc tương quan các hoạt động đã ghi với các hoạt động bên ngoài cũng trở nên khó khăn</a:t>
            </a:r>
          </a:p>
        </p:txBody>
      </p:sp>
      <p:sp>
        <p:nvSpPr>
          <p:cNvPr id="7" name="Oval 6"/>
          <p:cNvSpPr/>
          <p:nvPr/>
        </p:nvSpPr>
        <p:spPr>
          <a:xfrm>
            <a:off x="11327904" y="623731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28</a:t>
            </a:r>
          </a:p>
        </p:txBody>
      </p:sp>
      <p:sp>
        <p:nvSpPr>
          <p:cNvPr id="6" name="Oval 5"/>
          <p:cNvSpPr/>
          <p:nvPr/>
        </p:nvSpPr>
        <p:spPr>
          <a:xfrm>
            <a:off x="2725447" y="5410338"/>
            <a:ext cx="764443" cy="764443"/>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1</a:t>
            </a:r>
          </a:p>
        </p:txBody>
      </p:sp>
      <p:sp>
        <p:nvSpPr>
          <p:cNvPr id="10" name="Oval 9"/>
          <p:cNvSpPr/>
          <p:nvPr/>
        </p:nvSpPr>
        <p:spPr>
          <a:xfrm>
            <a:off x="5713779" y="5410338"/>
            <a:ext cx="764443" cy="764443"/>
          </a:xfrm>
          <a:prstGeom prst="ellipse">
            <a:avLst/>
          </a:prstGeom>
          <a:solidFill>
            <a:schemeClr val="accent6">
              <a:lumMod val="75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2</a:t>
            </a:r>
          </a:p>
        </p:txBody>
      </p:sp>
      <p:sp>
        <p:nvSpPr>
          <p:cNvPr id="11" name="Oval 10"/>
          <p:cNvSpPr/>
          <p:nvPr/>
        </p:nvSpPr>
        <p:spPr>
          <a:xfrm>
            <a:off x="8702111" y="5410338"/>
            <a:ext cx="764443" cy="764443"/>
          </a:xfrm>
          <a:prstGeom prst="ellipse">
            <a:avLst/>
          </a:prstGeom>
          <a:solidFill>
            <a:schemeClr val="accent2">
              <a:lumMod val="75000"/>
            </a:schemeClr>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3</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2697" y="1305883"/>
            <a:ext cx="1069943" cy="106994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8789" y="1473959"/>
            <a:ext cx="654420" cy="73378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94199" y="1450719"/>
            <a:ext cx="780266" cy="780266"/>
          </a:xfrm>
          <a:prstGeom prst="rect">
            <a:avLst/>
          </a:prstGeom>
        </p:spPr>
      </p:pic>
      <p:cxnSp>
        <p:nvCxnSpPr>
          <p:cNvPr id="15" name="Google Shape;127;p4">
            <a:extLst>
              <a:ext uri="{FF2B5EF4-FFF2-40B4-BE49-F238E27FC236}">
                <a16:creationId xmlns:a16="http://schemas.microsoft.com/office/drawing/2014/main" id="{DA16877D-B95D-350B-2F87-9513F2162888}"/>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245608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189890" y="6995"/>
            <a:ext cx="8229600" cy="706091"/>
          </a:xfrm>
        </p:spPr>
        <p:txBody>
          <a:bodyPr>
            <a:noAutofit/>
          </a:bodyPr>
          <a:lstStyle/>
          <a:p>
            <a:r>
              <a:rPr lang="en-US" sz="3200" b="1">
                <a:solidFill>
                  <a:srgbClr val="FF0000"/>
                </a:solidFill>
                <a:latin typeface="Arial" panose="020B0604020202020204" pitchFamily="34" charset="0"/>
                <a:cs typeface="Arial" panose="020B0604020202020204" pitchFamily="34" charset="0"/>
              </a:rPr>
              <a:t>Giao thức thời gian mạng (NTP) là gì?</a:t>
            </a:r>
          </a:p>
        </p:txBody>
      </p:sp>
      <p:sp>
        <p:nvSpPr>
          <p:cNvPr id="3" name="Content Placeholder 2"/>
          <p:cNvSpPr>
            <a:spLocks noGrp="1"/>
          </p:cNvSpPr>
          <p:nvPr>
            <p:ph idx="1"/>
          </p:nvPr>
        </p:nvSpPr>
        <p:spPr>
          <a:xfrm>
            <a:off x="2063552" y="908520"/>
            <a:ext cx="8568952" cy="864096"/>
          </a:xfrm>
          <a:ln>
            <a:solidFill>
              <a:schemeClr val="tx1">
                <a:lumMod val="85000"/>
                <a:lumOff val="15000"/>
              </a:schemeClr>
            </a:solidFill>
          </a:ln>
        </p:spPr>
        <p:txBody>
          <a:bodyPr>
            <a:normAutofit/>
          </a:bodyPr>
          <a:lstStyle/>
          <a:p>
            <a:pPr>
              <a:buFont typeface="Wingdings" panose="05000000000000000000" pitchFamily="2" charset="2"/>
              <a:buChar char="q"/>
            </a:pPr>
            <a:r>
              <a:rPr lang="en-US" sz="2200">
                <a:latin typeface="Arial" panose="020B0604020202020204" pitchFamily="34" charset="0"/>
                <a:cs typeface="Arial" panose="020B0604020202020204" pitchFamily="34" charset="0"/>
              </a:rPr>
              <a:t>Nó là một giao thức internet chuẩn (được xây dựng trên TCP/IP) được sử dụng để </a:t>
            </a:r>
            <a:r>
              <a:rPr lang="en-US" sz="2200">
                <a:solidFill>
                  <a:srgbClr val="FF0000"/>
                </a:solidFill>
                <a:latin typeface="Arial" panose="020B0604020202020204" pitchFamily="34" charset="0"/>
                <a:cs typeface="Arial" panose="020B0604020202020204" pitchFamily="34" charset="0"/>
              </a:rPr>
              <a:t>đồng bộ hóa đồng hồ của các máy tính khách</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29</a:t>
            </a:r>
          </a:p>
        </p:txBody>
      </p:sp>
      <p:sp>
        <p:nvSpPr>
          <p:cNvPr id="4" name="Snip Same Side Corner Rectangle 3"/>
          <p:cNvSpPr/>
          <p:nvPr/>
        </p:nvSpPr>
        <p:spPr>
          <a:xfrm rot="16200000">
            <a:off x="1452964" y="1159069"/>
            <a:ext cx="861137" cy="360040"/>
          </a:xfrm>
          <a:prstGeom prst="snip2SameRect">
            <a:avLst>
              <a:gd name="adj1" fmla="val 50000"/>
              <a:gd name="adj2" fmla="val 0"/>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703512" y="1916632"/>
            <a:ext cx="8928992" cy="1080120"/>
            <a:chOff x="179512" y="2276872"/>
            <a:chExt cx="8928992" cy="1080120"/>
          </a:xfrm>
        </p:grpSpPr>
        <p:sp>
          <p:nvSpPr>
            <p:cNvPr id="6" name="Content Placeholder 2"/>
            <p:cNvSpPr txBox="1">
              <a:spLocks/>
            </p:cNvSpPr>
            <p:nvPr/>
          </p:nvSpPr>
          <p:spPr>
            <a:xfrm>
              <a:off x="539552" y="2276872"/>
              <a:ext cx="8568952" cy="1080120"/>
            </a:xfrm>
            <a:prstGeom prst="rect">
              <a:avLst/>
            </a:prstGeom>
            <a:ln>
              <a:solidFill>
                <a:schemeClr val="tx1">
                  <a:lumMod val="85000"/>
                  <a:lumOff val="15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2200">
                  <a:latin typeface="Arial" panose="020B0604020202020204" pitchFamily="34" charset="0"/>
                  <a:cs typeface="Arial" panose="020B0604020202020204" pitchFamily="34" charset="0"/>
                </a:rPr>
                <a:t>NTP gửi yêu cầu thời gian đến các máy chủ đã biết và lấy </a:t>
              </a:r>
              <a:r>
                <a:rPr lang="en-US" sz="2200">
                  <a:solidFill>
                    <a:srgbClr val="FF0000"/>
                  </a:solidFill>
                  <a:latin typeface="Arial" panose="020B0604020202020204" pitchFamily="34" charset="0"/>
                  <a:cs typeface="Arial" panose="020B0604020202020204" pitchFamily="34" charset="0"/>
                </a:rPr>
                <a:t>mốc thời gian của máy chủ</a:t>
              </a:r>
              <a:r>
                <a:rPr lang="en-US" sz="2200">
                  <a:latin typeface="Arial" panose="020B0604020202020204" pitchFamily="34" charset="0"/>
                  <a:cs typeface="Arial" panose="020B0604020202020204" pitchFamily="34" charset="0"/>
                </a:rPr>
                <a:t>. Sử dụng những mốc đó, nó điều chỉnh thời gian của khách hàng</a:t>
              </a:r>
            </a:p>
          </p:txBody>
        </p:sp>
        <p:sp>
          <p:nvSpPr>
            <p:cNvPr id="8" name="Snip Same Side Corner Rectangle 7"/>
            <p:cNvSpPr/>
            <p:nvPr/>
          </p:nvSpPr>
          <p:spPr>
            <a:xfrm rot="16200000">
              <a:off x="-180528" y="2636912"/>
              <a:ext cx="1080120" cy="360040"/>
            </a:xfrm>
            <a:prstGeom prst="snip2SameRect">
              <a:avLst>
                <a:gd name="adj1" fmla="val 50000"/>
                <a:gd name="adj2" fmla="val 0"/>
              </a:avLst>
            </a:prstGeom>
            <a:solidFill>
              <a:schemeClr val="accent6"/>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1775521" y="3140769"/>
            <a:ext cx="7164797" cy="3185487"/>
          </a:xfrm>
          <a:prstGeom prst="rect">
            <a:avLst/>
          </a:prstGeom>
          <a:noFill/>
        </p:spPr>
        <p:txBody>
          <a:bodyPr wrap="square" rtlCol="0">
            <a:spAutoFit/>
          </a:bodyPr>
          <a:lstStyle/>
          <a:p>
            <a:pPr>
              <a:spcBef>
                <a:spcPts val="300"/>
              </a:spcBef>
              <a:spcAft>
                <a:spcPts val="300"/>
              </a:spcAft>
            </a:pPr>
            <a:r>
              <a:rPr lang="en-US" sz="2200" b="1">
                <a:latin typeface="Arial" panose="020B0604020202020204" pitchFamily="34" charset="0"/>
                <a:cs typeface="Arial" panose="020B0604020202020204" pitchFamily="34" charset="0"/>
              </a:rPr>
              <a:t>Tính năng của NTP:</a:t>
            </a:r>
          </a:p>
          <a:p>
            <a:pPr marL="342900" indent="-342900">
              <a:spcBef>
                <a:spcPts val="3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Nó có khả năng chịu lỗi và tự động định cấu hình</a:t>
            </a:r>
          </a:p>
          <a:p>
            <a:pPr marL="342900" indent="-342900">
              <a:spcBef>
                <a:spcPts val="3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Nó đồng bộ hóa độ chính xác lên đến một phần nghìn giây</a:t>
            </a:r>
          </a:p>
          <a:p>
            <a:pPr marL="342900" indent="-342900">
              <a:spcBef>
                <a:spcPts val="3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Nó có thể được sử dụng để đồng bộ hóa tất cả các máy tính trong mạng</a:t>
            </a:r>
          </a:p>
          <a:p>
            <a:pPr marL="342900" indent="-342900">
              <a:spcBef>
                <a:spcPts val="3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Nó sử dụng thời gian UTC (Giờ phối hợp quốc tế)</a:t>
            </a:r>
          </a:p>
          <a:p>
            <a:pPr marL="342900" indent="-342900">
              <a:spcBef>
                <a:spcPts val="3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Nó tích hợp sẵn trong mọi loại máy tính</a:t>
            </a:r>
          </a:p>
        </p:txBody>
      </p:sp>
      <p:sp>
        <p:nvSpPr>
          <p:cNvPr id="11" name="AutoShape 2" descr="Cdn, connected, globe, dots, earth, world icon - Free download"/>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0256" y="3356792"/>
            <a:ext cx="2019234" cy="2019234"/>
          </a:xfrm>
          <a:prstGeom prst="rect">
            <a:avLst/>
          </a:prstGeom>
        </p:spPr>
      </p:pic>
      <p:cxnSp>
        <p:nvCxnSpPr>
          <p:cNvPr id="13" name="Google Shape;127;p4">
            <a:extLst>
              <a:ext uri="{FF2B5EF4-FFF2-40B4-BE49-F238E27FC236}">
                <a16:creationId xmlns:a16="http://schemas.microsoft.com/office/drawing/2014/main" id="{B7FCB3F5-ADEE-908A-447D-807350F8ECB9}"/>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933892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0" y="2258616"/>
            <a:ext cx="12192000" cy="713184"/>
          </a:xfrm>
          <a:prstGeom prst="rect">
            <a:avLst/>
          </a:prstGeom>
          <a:noFill/>
          <a:ln>
            <a:noFill/>
          </a:ln>
        </p:spPr>
        <p:txBody>
          <a:bodyPr spcFirstLastPara="1" vert="horz" wrap="square" lIns="91425" tIns="45700" rIns="91425" bIns="45700" rtlCol="0" anchor="ctr" anchorCtr="0">
            <a:noAutofit/>
          </a:bodyPr>
          <a:lstStyle/>
          <a:p>
            <a:pPr algn="ctr"/>
            <a:r>
              <a:rPr lang="en-US" sz="3600">
                <a:latin typeface="Tahoma"/>
                <a:ea typeface="Tahoma"/>
                <a:cs typeface="Tahoma"/>
                <a:sym typeface="Tahoma"/>
              </a:rPr>
              <a:t>I. Khái niệm cơ bản</a:t>
            </a:r>
            <a:endParaRPr sz="3600">
              <a:latin typeface="Tahoma"/>
              <a:ea typeface="Tahoma"/>
              <a:cs typeface="Tahoma"/>
              <a:sym typeface="Tahoma"/>
            </a:endParaRPr>
          </a:p>
        </p:txBody>
      </p:sp>
      <p:sp>
        <p:nvSpPr>
          <p:cNvPr id="161" name="Google Shape;161;p4"/>
          <p:cNvSpPr txBox="1">
            <a:spLocks noGrp="1"/>
          </p:cNvSpPr>
          <p:nvPr>
            <p:ph type="sldNum" idx="12"/>
          </p:nvPr>
        </p:nvSpPr>
        <p:spPr>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3</a:t>
            </a:fld>
            <a:endParaRPr/>
          </a:p>
        </p:txBody>
      </p:sp>
    </p:spTree>
    <p:extLst>
      <p:ext uri="{BB962C8B-B14F-4D97-AF65-F5344CB8AC3E}">
        <p14:creationId xmlns:p14="http://schemas.microsoft.com/office/powerpoint/2010/main" val="8205187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925417" y="0"/>
            <a:ext cx="8229600" cy="706091"/>
          </a:xfrm>
        </p:spPr>
        <p:txBody>
          <a:bodyPr>
            <a:normAutofit/>
          </a:bodyPr>
          <a:lstStyle/>
          <a:p>
            <a:r>
              <a:rPr lang="en-US" sz="3600" b="1">
                <a:solidFill>
                  <a:srgbClr val="FF0000"/>
                </a:solidFill>
                <a:latin typeface="Arial" panose="020B0604020202020204" pitchFamily="34" charset="0"/>
                <a:cs typeface="Arial" panose="020B0604020202020204" pitchFamily="34" charset="0"/>
              </a:rPr>
              <a:t>Tránh mất mát nhật ký</a:t>
            </a:r>
          </a:p>
        </p:txBody>
      </p:sp>
      <p:sp>
        <p:nvSpPr>
          <p:cNvPr id="4" name="Rectangle 3"/>
          <p:cNvSpPr/>
          <p:nvPr/>
        </p:nvSpPr>
        <p:spPr>
          <a:xfrm>
            <a:off x="1894490" y="980527"/>
            <a:ext cx="3800770" cy="2376264"/>
          </a:xfrm>
          <a:prstGeom prst="rect">
            <a:avLst/>
          </a:prstGeom>
          <a:gradFill flip="none" rotWithShape="1">
            <a:gsLst>
              <a:gs pos="0">
                <a:schemeClr val="bg1">
                  <a:lumMod val="75000"/>
                </a:schemeClr>
              </a:gs>
              <a:gs pos="100000">
                <a:schemeClr val="bg1"/>
              </a:gs>
            </a:gsLst>
            <a:lin ang="13500000" scaled="1"/>
            <a:tileRect/>
          </a:gra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Khi máy chủ web </a:t>
            </a:r>
            <a:r>
              <a:rPr lang="en-US">
                <a:solidFill>
                  <a:srgbClr val="FF0000"/>
                </a:solidFill>
                <a:latin typeface="Arial" panose="020B0604020202020204" pitchFamily="34" charset="0"/>
                <a:cs typeface="Arial" panose="020B0604020202020204" pitchFamily="34" charset="0"/>
              </a:rPr>
              <a:t>ngoại tuyến hoặc tắt nguồn</a:t>
            </a:r>
            <a:r>
              <a:rPr lang="en-US">
                <a:latin typeface="Arial" panose="020B0604020202020204" pitchFamily="34" charset="0"/>
                <a:cs typeface="Arial" panose="020B0604020202020204" pitchFamily="34" charset="0"/>
              </a:rPr>
              <a:t>, các file nhật ký sẽ không được tạo</a:t>
            </a:r>
          </a:p>
        </p:txBody>
      </p:sp>
      <p:sp>
        <p:nvSpPr>
          <p:cNvPr id="8" name="Rectangle 7"/>
          <p:cNvSpPr/>
          <p:nvPr/>
        </p:nvSpPr>
        <p:spPr>
          <a:xfrm>
            <a:off x="6615710" y="3860847"/>
            <a:ext cx="3800770" cy="2376264"/>
          </a:xfrm>
          <a:prstGeom prst="rect">
            <a:avLst/>
          </a:prstGeom>
          <a:gradFill flip="none" rotWithShape="1">
            <a:gsLst>
              <a:gs pos="0">
                <a:schemeClr val="bg1">
                  <a:lumMod val="75000"/>
                </a:schemeClr>
              </a:gs>
              <a:gs pos="100000">
                <a:schemeClr val="bg1"/>
              </a:gs>
            </a:gsLst>
            <a:lin ang="13500000" scaled="1"/>
            <a:tileRect/>
          </a:gra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Để khắc phục sự cố này, quản trị viên có thể </a:t>
            </a:r>
            <a:r>
              <a:rPr lang="en-US">
                <a:solidFill>
                  <a:srgbClr val="FF0000"/>
                </a:solidFill>
                <a:latin typeface="Arial" panose="020B0604020202020204" pitchFamily="34" charset="0"/>
                <a:cs typeface="Arial" panose="020B0604020202020204" pitchFamily="34" charset="0"/>
              </a:rPr>
              <a:t>lên lịch một vài lần truy cập vào máy chủ </a:t>
            </a:r>
            <a:r>
              <a:rPr lang="en-US">
                <a:latin typeface="Arial" panose="020B0604020202020204" pitchFamily="34" charset="0"/>
                <a:cs typeface="Arial" panose="020B0604020202020204" pitchFamily="34" charset="0"/>
              </a:rPr>
              <a:t>bằng công cụ lập lịch và sau đó giữ nhật ký về kết quả của những lần truy cập này để xác định thời điểm máy chủ hoạt động</a:t>
            </a:r>
          </a:p>
        </p:txBody>
      </p:sp>
      <p:sp>
        <p:nvSpPr>
          <p:cNvPr id="9" name="Rectangle 8"/>
          <p:cNvSpPr/>
          <p:nvPr/>
        </p:nvSpPr>
        <p:spPr>
          <a:xfrm>
            <a:off x="1878836" y="3860847"/>
            <a:ext cx="3800770" cy="2376264"/>
          </a:xfrm>
          <a:prstGeom prst="rect">
            <a:avLst/>
          </a:prstGeom>
          <a:gradFill flip="none" rotWithShape="1">
            <a:gsLst>
              <a:gs pos="0">
                <a:schemeClr val="bg1">
                  <a:lumMod val="75000"/>
                </a:schemeClr>
              </a:gs>
              <a:gs pos="100000">
                <a:schemeClr val="bg1"/>
              </a:gs>
            </a:gsLst>
            <a:lin ang="13500000" scaled="1"/>
            <a:tileRect/>
          </a:gra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Nếu bản ghi số lần truy cập cho thấy máy chủ đang trực tuyến và hoạt động tại thời điểm </a:t>
            </a:r>
            <a:r>
              <a:rPr lang="en-US">
                <a:solidFill>
                  <a:srgbClr val="FF0000"/>
                </a:solidFill>
                <a:latin typeface="Arial" panose="020B0604020202020204" pitchFamily="34" charset="0"/>
                <a:cs typeface="Arial" panose="020B0604020202020204" pitchFamily="34" charset="0"/>
              </a:rPr>
              <a:t>thiếu file dữ liệu nhật ký</a:t>
            </a:r>
            <a:r>
              <a:rPr lang="en-US">
                <a:latin typeface="Arial" panose="020B0604020202020204" pitchFamily="34" charset="0"/>
                <a:cs typeface="Arial" panose="020B0604020202020204" pitchFamily="34" charset="0"/>
              </a:rPr>
              <a:t>, quản trị viên sẽ biết rằng file nhật ký bị thiếu có thể đã bị xóa</a:t>
            </a:r>
          </a:p>
          <a:p>
            <a:pPr marL="285750" indent="-285750">
              <a:buFont typeface="Wingdings" panose="05000000000000000000" pitchFamily="2" charset="2"/>
              <a:buChar char="q"/>
            </a:pPr>
            <a:endParaRPr lang="en-US">
              <a:latin typeface="Arial" panose="020B0604020202020204" pitchFamily="34" charset="0"/>
              <a:cs typeface="Arial" panose="020B0604020202020204" pitchFamily="34" charset="0"/>
            </a:endParaRPr>
          </a:p>
        </p:txBody>
      </p:sp>
      <p:sp>
        <p:nvSpPr>
          <p:cNvPr id="10" name="Rectangle 9"/>
          <p:cNvSpPr/>
          <p:nvPr/>
        </p:nvSpPr>
        <p:spPr>
          <a:xfrm>
            <a:off x="6615710" y="987652"/>
            <a:ext cx="3800770" cy="2376264"/>
          </a:xfrm>
          <a:prstGeom prst="rect">
            <a:avLst/>
          </a:prstGeom>
          <a:gradFill flip="none" rotWithShape="1">
            <a:gsLst>
              <a:gs pos="0">
                <a:schemeClr val="bg1">
                  <a:lumMod val="75000"/>
                </a:schemeClr>
              </a:gs>
              <a:gs pos="100000">
                <a:schemeClr val="bg1"/>
              </a:gs>
            </a:gsLst>
            <a:lin ang="13500000" scaled="1"/>
            <a:tileRect/>
          </a:gra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Khi thiếu file nhật ký, rất khó để biết máy chủ có thực sự ngoại tuyến hay bị tắt nguồn, hoặc </a:t>
            </a:r>
            <a:r>
              <a:rPr lang="en-US">
                <a:solidFill>
                  <a:srgbClr val="FF0000"/>
                </a:solidFill>
                <a:latin typeface="Arial" panose="020B0604020202020204" pitchFamily="34" charset="0"/>
                <a:cs typeface="Arial" panose="020B0604020202020204" pitchFamily="34" charset="0"/>
              </a:rPr>
              <a:t>file nhật ký đã bị xóa</a:t>
            </a:r>
          </a:p>
        </p:txBody>
      </p:sp>
      <p:sp>
        <p:nvSpPr>
          <p:cNvPr id="7" name="Oval 6"/>
          <p:cNvSpPr/>
          <p:nvPr/>
        </p:nvSpPr>
        <p:spPr>
          <a:xfrm>
            <a:off x="11327904" y="623731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30</a:t>
            </a:r>
          </a:p>
        </p:txBody>
      </p:sp>
      <p:graphicFrame>
        <p:nvGraphicFramePr>
          <p:cNvPr id="6" name="Diagram 5"/>
          <p:cNvGraphicFramePr/>
          <p:nvPr>
            <p:extLst>
              <p:ext uri="{D42A27DB-BD31-4B8C-83A1-F6EECF244321}">
                <p14:modId xmlns:p14="http://schemas.microsoft.com/office/powerpoint/2010/main" val="813469028"/>
              </p:ext>
            </p:extLst>
          </p:nvPr>
        </p:nvGraphicFramePr>
        <p:xfrm>
          <a:off x="4007768" y="2075835"/>
          <a:ext cx="4128120" cy="3153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Google Shape;127;p4">
            <a:extLst>
              <a:ext uri="{FF2B5EF4-FFF2-40B4-BE49-F238E27FC236}">
                <a16:creationId xmlns:a16="http://schemas.microsoft.com/office/drawing/2014/main" id="{A09A6C67-0BE8-1796-AF7D-92D491FCE243}"/>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646253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2079206" y="1000405"/>
            <a:ext cx="3800770" cy="2376264"/>
          </a:xfrm>
          <a:prstGeom prst="roundRect">
            <a:avLst/>
          </a:prstGeom>
          <a:gradFill flip="none" rotWithShape="1">
            <a:gsLst>
              <a:gs pos="0">
                <a:schemeClr val="accent3">
                  <a:lumMod val="60000"/>
                  <a:lumOff val="40000"/>
                </a:schemeClr>
              </a:gs>
              <a:gs pos="100000">
                <a:schemeClr val="bg1"/>
              </a:gs>
            </a:gsLst>
            <a:lin ang="13500000" scaled="1"/>
            <a:tileRect/>
          </a:gradFill>
          <a:ln w="381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Quản lý nhật ký là </a:t>
            </a:r>
            <a:r>
              <a:rPr lang="en-US">
                <a:solidFill>
                  <a:srgbClr val="FF0000"/>
                </a:solidFill>
                <a:latin typeface="Arial" panose="020B0604020202020204" pitchFamily="34" charset="0"/>
                <a:cs typeface="Arial" panose="020B0604020202020204" pitchFamily="34" charset="0"/>
              </a:rPr>
              <a:t>quá trình xử lý</a:t>
            </a:r>
            <a:r>
              <a:rPr lang="en-US">
                <a:latin typeface="Arial" panose="020B0604020202020204" pitchFamily="34" charset="0"/>
                <a:cs typeface="Arial" panose="020B0604020202020204" pitchFamily="34" charset="0"/>
              </a:rPr>
              <a:t> </a:t>
            </a:r>
            <a:r>
              <a:rPr lang="en-US">
                <a:solidFill>
                  <a:srgbClr val="FF0000"/>
                </a:solidFill>
                <a:latin typeface="Arial" panose="020B0604020202020204" pitchFamily="34" charset="0"/>
                <a:cs typeface="Arial" panose="020B0604020202020204" pitchFamily="34" charset="0"/>
              </a:rPr>
              <a:t>một lượng lớn nhật ký và hồ sơ</a:t>
            </a:r>
            <a:r>
              <a:rPr lang="en-US">
                <a:latin typeface="Arial" panose="020B0604020202020204" pitchFamily="34" charset="0"/>
                <a:cs typeface="Arial" panose="020B0604020202020204" pitchFamily="34" charset="0"/>
              </a:rPr>
              <a:t> do hệ thống tạo ra</a:t>
            </a:r>
          </a:p>
        </p:txBody>
      </p:sp>
      <p:sp>
        <p:nvSpPr>
          <p:cNvPr id="8" name="Rounded Rectangle 7"/>
          <p:cNvSpPr/>
          <p:nvPr/>
        </p:nvSpPr>
        <p:spPr>
          <a:xfrm>
            <a:off x="6384032" y="3880725"/>
            <a:ext cx="3800770" cy="2376264"/>
          </a:xfrm>
          <a:prstGeom prst="roundRect">
            <a:avLst/>
          </a:prstGeom>
          <a:gradFill flip="none" rotWithShape="1">
            <a:gsLst>
              <a:gs pos="0">
                <a:schemeClr val="accent3">
                  <a:lumMod val="60000"/>
                  <a:lumOff val="40000"/>
                </a:schemeClr>
              </a:gs>
              <a:gs pos="100000">
                <a:schemeClr val="bg1"/>
              </a:gs>
            </a:gsLst>
            <a:lin ang="13500000" scaled="1"/>
            <a:tileRect/>
          </a:gradFill>
          <a:ln w="381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marL="285750" indent="-285750">
              <a:buClr>
                <a:schemeClr val="tx1"/>
              </a:buClr>
              <a:buFont typeface="Wingdings" panose="05000000000000000000" pitchFamily="2" charset="2"/>
              <a:buChar char="q"/>
            </a:pPr>
            <a:r>
              <a:rPr lang="en-US">
                <a:solidFill>
                  <a:srgbClr val="FF0000"/>
                </a:solidFill>
                <a:latin typeface="Arial" panose="020B0604020202020204" pitchFamily="34" charset="0"/>
                <a:cs typeface="Arial" panose="020B0604020202020204" pitchFamily="34" charset="0"/>
              </a:rPr>
              <a:t>Cơ sở hạ tầng </a:t>
            </a:r>
            <a:r>
              <a:rPr lang="en-US">
                <a:latin typeface="Arial" panose="020B0604020202020204" pitchFamily="34" charset="0"/>
                <a:cs typeface="Arial" panose="020B0604020202020204" pitchFamily="34" charset="0"/>
              </a:rPr>
              <a:t>quản lý nhật ký thường bao gồm ba mức sau:</a:t>
            </a:r>
          </a:p>
          <a:p>
            <a:pPr marL="536575" indent="-285750">
              <a:buFont typeface="Arial" panose="020B0604020202020204" pitchFamily="34" charset="0"/>
              <a:buChar char="•"/>
            </a:pPr>
            <a:r>
              <a:rPr lang="en-US">
                <a:latin typeface="Arial" panose="020B0604020202020204" pitchFamily="34" charset="0"/>
                <a:cs typeface="Arial" panose="020B0604020202020204" pitchFamily="34" charset="0"/>
              </a:rPr>
              <a:t>Tạo nhật ký</a:t>
            </a:r>
          </a:p>
          <a:p>
            <a:pPr marL="536575" indent="-285750">
              <a:buFont typeface="Arial" panose="020B0604020202020204" pitchFamily="34" charset="0"/>
              <a:buChar char="•"/>
            </a:pPr>
            <a:r>
              <a:rPr lang="en-US">
                <a:latin typeface="Arial" panose="020B0604020202020204" pitchFamily="34" charset="0"/>
                <a:cs typeface="Arial" panose="020B0604020202020204" pitchFamily="34" charset="0"/>
              </a:rPr>
              <a:t>Phân tích và lưu trữ nhật ký</a:t>
            </a:r>
          </a:p>
          <a:p>
            <a:pPr marL="536575" indent="-285750">
              <a:buFont typeface="Arial" panose="020B0604020202020204" pitchFamily="34" charset="0"/>
              <a:buChar char="•"/>
            </a:pPr>
            <a:r>
              <a:rPr lang="en-US">
                <a:latin typeface="Arial" panose="020B0604020202020204" pitchFamily="34" charset="0"/>
                <a:cs typeface="Arial" panose="020B0604020202020204" pitchFamily="34" charset="0"/>
              </a:rPr>
              <a:t>Giám sát nhật ký</a:t>
            </a:r>
          </a:p>
        </p:txBody>
      </p:sp>
      <p:sp>
        <p:nvSpPr>
          <p:cNvPr id="9" name="Rounded Rectangle 8"/>
          <p:cNvSpPr/>
          <p:nvPr/>
        </p:nvSpPr>
        <p:spPr>
          <a:xfrm>
            <a:off x="2063552" y="3880725"/>
            <a:ext cx="3800770" cy="2376264"/>
          </a:xfrm>
          <a:prstGeom prst="roundRect">
            <a:avLst/>
          </a:prstGeom>
          <a:gradFill flip="none" rotWithShape="1">
            <a:gsLst>
              <a:gs pos="0">
                <a:schemeClr val="accent3">
                  <a:lumMod val="60000"/>
                  <a:lumOff val="40000"/>
                </a:schemeClr>
              </a:gs>
              <a:gs pos="100000">
                <a:schemeClr val="bg1"/>
              </a:gs>
            </a:gsLst>
            <a:lin ang="13500000" scaled="1"/>
            <a:tileRect/>
          </a:gradFill>
          <a:ln w="381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Cơ sở hạ tầng quản lý nhật ký bao gồm phần cứng, phần mềm, mạng lưới và phương tiện truyền thông được sử dụng để </a:t>
            </a:r>
            <a:r>
              <a:rPr lang="en-US">
                <a:solidFill>
                  <a:srgbClr val="FF0000"/>
                </a:solidFill>
                <a:latin typeface="Arial" panose="020B0604020202020204" pitchFamily="34" charset="0"/>
                <a:cs typeface="Arial" panose="020B0604020202020204" pitchFamily="34" charset="0"/>
              </a:rPr>
              <a:t>tạo ra, tryền đi, lưu trữ, phân tích và loại bỏ dữ liệu nhật ký</a:t>
            </a:r>
          </a:p>
        </p:txBody>
      </p:sp>
      <p:sp>
        <p:nvSpPr>
          <p:cNvPr id="10" name="Rounded Rectangle 9"/>
          <p:cNvSpPr/>
          <p:nvPr/>
        </p:nvSpPr>
        <p:spPr>
          <a:xfrm>
            <a:off x="6384032" y="1007530"/>
            <a:ext cx="3800770" cy="2376264"/>
          </a:xfrm>
          <a:prstGeom prst="roundRect">
            <a:avLst/>
          </a:prstGeom>
          <a:gradFill flip="none" rotWithShape="1">
            <a:gsLst>
              <a:gs pos="0">
                <a:schemeClr val="accent3">
                  <a:lumMod val="60000"/>
                  <a:lumOff val="40000"/>
                </a:schemeClr>
              </a:gs>
              <a:gs pos="100000">
                <a:schemeClr val="bg1"/>
              </a:gs>
            </a:gsLst>
            <a:lin ang="13500000" scaled="1"/>
            <a:tileRect/>
          </a:gradFill>
          <a:ln w="381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Nó bao gồm tất cả các </a:t>
            </a:r>
            <a:r>
              <a:rPr lang="en-US">
                <a:solidFill>
                  <a:srgbClr val="FF0000"/>
                </a:solidFill>
                <a:latin typeface="Arial" panose="020B0604020202020204" pitchFamily="34" charset="0"/>
                <a:cs typeface="Arial" panose="020B0604020202020204" pitchFamily="34" charset="0"/>
              </a:rPr>
              <a:t>quy trình và kỹ thuật </a:t>
            </a:r>
            <a:r>
              <a:rPr lang="en-US">
                <a:latin typeface="Arial" panose="020B0604020202020204" pitchFamily="34" charset="0"/>
                <a:cs typeface="Arial" panose="020B0604020202020204" pitchFamily="34" charset="0"/>
              </a:rPr>
              <a:t>được sử dụng để thu thập, tổng hợp, phân tích và báo cáo thông tin nhật ký do máy tính tạo</a:t>
            </a:r>
            <a:endParaRPr lang="en-US">
              <a:solidFill>
                <a:srgbClr val="FF0000"/>
              </a:solidFill>
              <a:latin typeface="Arial" panose="020B0604020202020204" pitchFamily="34" charset="0"/>
              <a:cs typeface="Arial" panose="020B0604020202020204" pitchFamily="34" charset="0"/>
            </a:endParaRP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31</a:t>
            </a:r>
          </a:p>
        </p:txBody>
      </p:sp>
      <p:sp>
        <p:nvSpPr>
          <p:cNvPr id="14" name="Title 1"/>
          <p:cNvSpPr>
            <a:spLocks noGrp="1"/>
          </p:cNvSpPr>
          <p:nvPr>
            <p:ph type="title"/>
          </p:nvPr>
        </p:nvSpPr>
        <p:spPr>
          <a:xfrm>
            <a:off x="2607365" y="0"/>
            <a:ext cx="8229600" cy="706437"/>
          </a:xfrm>
        </p:spPr>
        <p:txBody>
          <a:bodyPr>
            <a:normAutofit/>
          </a:bodyPr>
          <a:lstStyle/>
          <a:p>
            <a:r>
              <a:rPr lang="en-US" sz="3600" b="1">
                <a:solidFill>
                  <a:srgbClr val="FF0000"/>
                </a:solidFill>
                <a:latin typeface="Arial" panose="020B0604020202020204" pitchFamily="34" charset="0"/>
                <a:cs typeface="Arial" panose="020B0604020202020204" pitchFamily="34" charset="0"/>
              </a:rPr>
              <a:t>Thực hiện quản lý nhật ký</a:t>
            </a:r>
          </a:p>
        </p:txBody>
      </p:sp>
      <p:cxnSp>
        <p:nvCxnSpPr>
          <p:cNvPr id="3" name="Google Shape;127;p4">
            <a:extLst>
              <a:ext uri="{FF2B5EF4-FFF2-40B4-BE49-F238E27FC236}">
                <a16:creationId xmlns:a16="http://schemas.microsoft.com/office/drawing/2014/main" id="{6E2BF344-41F4-21B0-DB27-6DB63E05CA40}"/>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471392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194415" y="6995"/>
            <a:ext cx="8229600" cy="706091"/>
          </a:xfrm>
        </p:spPr>
        <p:txBody>
          <a:bodyPr>
            <a:noAutofit/>
          </a:bodyPr>
          <a:lstStyle/>
          <a:p>
            <a:r>
              <a:rPr lang="en-US" sz="3200" b="1">
                <a:solidFill>
                  <a:srgbClr val="FF0000"/>
                </a:solidFill>
                <a:latin typeface="Arial" panose="020B0604020202020204" pitchFamily="34" charset="0"/>
                <a:cs typeface="Arial" panose="020B0604020202020204" pitchFamily="34" charset="0"/>
              </a:rPr>
              <a:t>Những thử thách trong quản lý nhật ký</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32</a:t>
            </a:r>
          </a:p>
        </p:txBody>
      </p:sp>
      <p:sp>
        <p:nvSpPr>
          <p:cNvPr id="4" name="Rounded Rectangle 3"/>
          <p:cNvSpPr/>
          <p:nvPr/>
        </p:nvSpPr>
        <p:spPr>
          <a:xfrm>
            <a:off x="1775520" y="1412776"/>
            <a:ext cx="8640960" cy="1296144"/>
          </a:xfrm>
          <a:prstGeom prst="roundRect">
            <a:avLst>
              <a:gd name="adj" fmla="val 50000"/>
            </a:avLst>
          </a:prstGeom>
          <a:ln w="38100"/>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marL="641350" indent="-285750">
              <a:buFont typeface="Wingdings" panose="05000000000000000000" pitchFamily="2" charset="2"/>
              <a:buChar char="q"/>
            </a:pPr>
            <a:r>
              <a:rPr lang="en-US" sz="2200">
                <a:latin typeface="Arial" panose="020B0604020202020204" pitchFamily="34" charset="0"/>
                <a:cs typeface="Arial" panose="020B0604020202020204" pitchFamily="34" charset="0"/>
              </a:rPr>
              <a:t>Các vấn đề có thể xảy ra với việc thu thập các bản ghi vì sự đa dạng và sự xuất hiện của chúng</a:t>
            </a:r>
          </a:p>
        </p:txBody>
      </p:sp>
      <p:sp>
        <p:nvSpPr>
          <p:cNvPr id="9" name="Rounded Rectangle 8"/>
          <p:cNvSpPr/>
          <p:nvPr/>
        </p:nvSpPr>
        <p:spPr>
          <a:xfrm>
            <a:off x="1783055" y="3068960"/>
            <a:ext cx="8640960" cy="1296144"/>
          </a:xfrm>
          <a:prstGeom prst="roundRect">
            <a:avLst>
              <a:gd name="adj" fmla="val 50000"/>
            </a:avLst>
          </a:prstGeom>
          <a:ln w="38100"/>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641350" indent="-285750">
              <a:buFont typeface="Wingdings" panose="05000000000000000000" pitchFamily="2" charset="2"/>
              <a:buChar char="q"/>
            </a:pPr>
            <a:r>
              <a:rPr lang="en-US" sz="2200">
                <a:latin typeface="Arial" panose="020B0604020202020204" pitchFamily="34" charset="0"/>
                <a:cs typeface="Arial" panose="020B0604020202020204" pitchFamily="34" charset="0"/>
              </a:rPr>
              <a:t>Sự thỏa hiệp về tính bảo mật, tính toàn vẹn và tính sẵn có của các bản ghi thường là do cố ý hoặc tình cờ</a:t>
            </a:r>
          </a:p>
        </p:txBody>
      </p:sp>
      <p:sp>
        <p:nvSpPr>
          <p:cNvPr id="10" name="Rounded Rectangle 9"/>
          <p:cNvSpPr/>
          <p:nvPr/>
        </p:nvSpPr>
        <p:spPr>
          <a:xfrm>
            <a:off x="1771702" y="4725144"/>
            <a:ext cx="8640960" cy="1296144"/>
          </a:xfrm>
          <a:prstGeom prst="roundRect">
            <a:avLst>
              <a:gd name="adj" fmla="val 50000"/>
            </a:avLst>
          </a:prstGeom>
          <a:ln w="38100"/>
          <a:effectLst>
            <a:outerShdw blurRad="635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marL="641350" indent="-285750">
              <a:buFont typeface="Wingdings" panose="05000000000000000000" pitchFamily="2" charset="2"/>
              <a:buChar char="q"/>
            </a:pPr>
            <a:r>
              <a:rPr lang="en-US" sz="2200">
                <a:latin typeface="Arial" panose="020B0604020202020204" pitchFamily="34" charset="0"/>
                <a:cs typeface="Arial" panose="020B0604020202020204" pitchFamily="34" charset="0"/>
              </a:rPr>
              <a:t>Những người thực hiện phân tích nhật ký không được đào tạo chính thức và thường không được hỗ trợ thích hợp</a:t>
            </a:r>
          </a:p>
        </p:txBody>
      </p:sp>
      <p:cxnSp>
        <p:nvCxnSpPr>
          <p:cNvPr id="6" name="Google Shape;127;p4">
            <a:extLst>
              <a:ext uri="{FF2B5EF4-FFF2-40B4-BE49-F238E27FC236}">
                <a16:creationId xmlns:a16="http://schemas.microsoft.com/office/drawing/2014/main" id="{6944A985-34CE-80B9-31ED-22AAACE2E04C}"/>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474848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27548" y="-3265"/>
            <a:ext cx="8229600" cy="706091"/>
          </a:xfrm>
        </p:spPr>
        <p:txBody>
          <a:bodyPr>
            <a:noAutofit/>
          </a:bodyPr>
          <a:lstStyle/>
          <a:p>
            <a:r>
              <a:rPr lang="en-US" sz="2700" b="1">
                <a:solidFill>
                  <a:srgbClr val="FF0000"/>
                </a:solidFill>
                <a:latin typeface="Arial" panose="020B0604020202020204" pitchFamily="34" charset="0"/>
                <a:cs typeface="Arial" panose="020B0604020202020204" pitchFamily="34" charset="0"/>
              </a:rPr>
              <a:t>Đáp ứng những thách thức trong quản lý nhật ký</a:t>
            </a:r>
          </a:p>
        </p:txBody>
      </p:sp>
      <p:sp>
        <p:nvSpPr>
          <p:cNvPr id="7" name="Oval 6"/>
          <p:cNvSpPr/>
          <p:nvPr/>
        </p:nvSpPr>
        <p:spPr>
          <a:xfrm>
            <a:off x="11327904" y="623323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33</a:t>
            </a:r>
          </a:p>
        </p:txBody>
      </p:sp>
      <p:grpSp>
        <p:nvGrpSpPr>
          <p:cNvPr id="27" name="Group 26"/>
          <p:cNvGrpSpPr/>
          <p:nvPr/>
        </p:nvGrpSpPr>
        <p:grpSpPr>
          <a:xfrm>
            <a:off x="2207568" y="1040162"/>
            <a:ext cx="3672408" cy="2376264"/>
            <a:chOff x="539552" y="1268760"/>
            <a:chExt cx="3672408" cy="2376264"/>
          </a:xfrm>
        </p:grpSpPr>
        <p:grpSp>
          <p:nvGrpSpPr>
            <p:cNvPr id="15" name="Group 14"/>
            <p:cNvGrpSpPr/>
            <p:nvPr/>
          </p:nvGrpSpPr>
          <p:grpSpPr>
            <a:xfrm>
              <a:off x="899592" y="1412776"/>
              <a:ext cx="3312368" cy="2232248"/>
              <a:chOff x="755576" y="1772816"/>
              <a:chExt cx="3312368" cy="2232248"/>
            </a:xfrm>
            <a:gradFill flip="none" rotWithShape="1">
              <a:gsLst>
                <a:gs pos="0">
                  <a:schemeClr val="bg2">
                    <a:lumMod val="90000"/>
                  </a:schemeClr>
                </a:gs>
                <a:gs pos="100000">
                  <a:schemeClr val="bg1"/>
                </a:gs>
              </a:gsLst>
              <a:lin ang="13500000" scaled="1"/>
              <a:tileRect/>
            </a:gradFill>
          </p:grpSpPr>
          <p:sp>
            <p:nvSpPr>
              <p:cNvPr id="4" name="Rectangle 3"/>
              <p:cNvSpPr/>
              <p:nvPr/>
            </p:nvSpPr>
            <p:spPr>
              <a:xfrm>
                <a:off x="755576" y="2492896"/>
                <a:ext cx="3312368" cy="1512168"/>
              </a:xfrm>
              <a:prstGeom prst="rect">
                <a:avLst/>
              </a:prstGeom>
              <a:grp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Xác định các yêu cầu và mục tiêu để thực hiện quản lý nhật ký trong toàn tổ chức</a:t>
                </a:r>
              </a:p>
            </p:txBody>
          </p:sp>
          <p:sp>
            <p:nvSpPr>
              <p:cNvPr id="6" name="Rectangle 5"/>
              <p:cNvSpPr/>
              <p:nvPr/>
            </p:nvSpPr>
            <p:spPr>
              <a:xfrm>
                <a:off x="755576" y="1772816"/>
                <a:ext cx="3312368" cy="720080"/>
              </a:xfrm>
              <a:prstGeom prst="rect">
                <a:avLst/>
              </a:prstGeom>
              <a:grp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Yêu cầu</a:t>
                </a:r>
              </a:p>
            </p:txBody>
          </p:sp>
        </p:grpSp>
        <p:sp>
          <p:nvSpPr>
            <p:cNvPr id="22" name="Oval 21"/>
            <p:cNvSpPr/>
            <p:nvPr/>
          </p:nvSpPr>
          <p:spPr>
            <a:xfrm>
              <a:off x="539552" y="1268760"/>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a:latin typeface="Arial" panose="020B0604020202020204" pitchFamily="34" charset="0"/>
                  <a:cs typeface="Arial" panose="020B0604020202020204" pitchFamily="34" charset="0"/>
                </a:rPr>
                <a:t>1</a:t>
              </a:r>
            </a:p>
          </p:txBody>
        </p:sp>
      </p:grpSp>
      <p:grpSp>
        <p:nvGrpSpPr>
          <p:cNvPr id="30" name="Group 29"/>
          <p:cNvGrpSpPr/>
          <p:nvPr/>
        </p:nvGrpSpPr>
        <p:grpSpPr>
          <a:xfrm>
            <a:off x="2207568" y="3632451"/>
            <a:ext cx="3672408" cy="2386393"/>
            <a:chOff x="539552" y="3861048"/>
            <a:chExt cx="3672408" cy="2386393"/>
          </a:xfrm>
        </p:grpSpPr>
        <p:grpSp>
          <p:nvGrpSpPr>
            <p:cNvPr id="18" name="Group 17"/>
            <p:cNvGrpSpPr/>
            <p:nvPr/>
          </p:nvGrpSpPr>
          <p:grpSpPr>
            <a:xfrm>
              <a:off x="899592" y="4015193"/>
              <a:ext cx="3312368" cy="2232248"/>
              <a:chOff x="395536" y="4365104"/>
              <a:chExt cx="3312368" cy="2232248"/>
            </a:xfrm>
            <a:gradFill flip="none" rotWithShape="1">
              <a:gsLst>
                <a:gs pos="0">
                  <a:schemeClr val="bg2">
                    <a:lumMod val="90000"/>
                  </a:schemeClr>
                </a:gs>
                <a:gs pos="100000">
                  <a:schemeClr val="bg1"/>
                </a:gs>
              </a:gsLst>
              <a:lin ang="13500000" scaled="1"/>
              <a:tileRect/>
            </a:gradFill>
          </p:grpSpPr>
          <p:sp>
            <p:nvSpPr>
              <p:cNvPr id="9" name="Rectangle 8"/>
              <p:cNvSpPr/>
              <p:nvPr/>
            </p:nvSpPr>
            <p:spPr>
              <a:xfrm>
                <a:off x="395536" y="5085184"/>
                <a:ext cx="3312368" cy="1512168"/>
              </a:xfrm>
              <a:prstGeom prst="rect">
                <a:avLst/>
              </a:prstGeom>
              <a:grp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Cung cấp đào tạo cần thiết cho tất cả nhân viên về trách nhiệm quản lý nhật ký của họ</a:t>
                </a:r>
              </a:p>
            </p:txBody>
          </p:sp>
          <p:sp>
            <p:nvSpPr>
              <p:cNvPr id="13" name="Rectangle 12"/>
              <p:cNvSpPr/>
              <p:nvPr/>
            </p:nvSpPr>
            <p:spPr>
              <a:xfrm>
                <a:off x="395536" y="4365104"/>
                <a:ext cx="3312368" cy="720080"/>
              </a:xfrm>
              <a:prstGeom prst="rect">
                <a:avLst/>
              </a:prstGeom>
              <a:grp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Đào tạo</a:t>
                </a:r>
              </a:p>
            </p:txBody>
          </p:sp>
        </p:grpSp>
        <p:sp>
          <p:nvSpPr>
            <p:cNvPr id="24" name="Oval 23"/>
            <p:cNvSpPr/>
            <p:nvPr/>
          </p:nvSpPr>
          <p:spPr>
            <a:xfrm>
              <a:off x="539552" y="3861048"/>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a:latin typeface="Arial" panose="020B0604020202020204" pitchFamily="34" charset="0"/>
                  <a:cs typeface="Arial" panose="020B0604020202020204" pitchFamily="34" charset="0"/>
                </a:rPr>
                <a:t>4</a:t>
              </a:r>
            </a:p>
          </p:txBody>
        </p:sp>
      </p:grpSp>
      <p:grpSp>
        <p:nvGrpSpPr>
          <p:cNvPr id="33" name="Group 32"/>
          <p:cNvGrpSpPr/>
          <p:nvPr/>
        </p:nvGrpSpPr>
        <p:grpSpPr>
          <a:xfrm>
            <a:off x="6384032" y="3632451"/>
            <a:ext cx="3600400" cy="2386393"/>
            <a:chOff x="4860032" y="3861048"/>
            <a:chExt cx="3600400" cy="2386393"/>
          </a:xfrm>
        </p:grpSpPr>
        <p:grpSp>
          <p:nvGrpSpPr>
            <p:cNvPr id="17" name="Group 16"/>
            <p:cNvGrpSpPr/>
            <p:nvPr/>
          </p:nvGrpSpPr>
          <p:grpSpPr>
            <a:xfrm>
              <a:off x="4860032" y="4015193"/>
              <a:ext cx="3312368" cy="2232248"/>
              <a:chOff x="5148064" y="4437112"/>
              <a:chExt cx="3312368" cy="2232248"/>
            </a:xfrm>
            <a:gradFill flip="none" rotWithShape="1">
              <a:gsLst>
                <a:gs pos="0">
                  <a:schemeClr val="bg2">
                    <a:lumMod val="90000"/>
                  </a:schemeClr>
                </a:gs>
                <a:gs pos="100000">
                  <a:schemeClr val="bg1"/>
                </a:gs>
              </a:gsLst>
              <a:lin ang="13500000" scaled="1"/>
              <a:tileRect/>
            </a:gradFill>
          </p:grpSpPr>
          <p:sp>
            <p:nvSpPr>
              <p:cNvPr id="10" name="Rectangle 9"/>
              <p:cNvSpPr/>
              <p:nvPr/>
            </p:nvSpPr>
            <p:spPr>
              <a:xfrm>
                <a:off x="5148064" y="5157192"/>
                <a:ext cx="3312368" cy="1512168"/>
              </a:xfrm>
              <a:prstGeom prst="rect">
                <a:avLst/>
              </a:prstGeom>
              <a:grp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Tạo và duy trì cơ sở hạ tầng để quản lý nhật ký an toàn</a:t>
                </a:r>
              </a:p>
            </p:txBody>
          </p:sp>
          <p:sp>
            <p:nvSpPr>
              <p:cNvPr id="14" name="Rectangle 13"/>
              <p:cNvSpPr/>
              <p:nvPr/>
            </p:nvSpPr>
            <p:spPr>
              <a:xfrm>
                <a:off x="5148064" y="4437112"/>
                <a:ext cx="3312368" cy="720080"/>
              </a:xfrm>
              <a:prstGeom prst="rect">
                <a:avLst/>
              </a:prstGeom>
              <a:grp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An ninh</a:t>
                </a:r>
              </a:p>
            </p:txBody>
          </p:sp>
        </p:grpSp>
        <p:sp>
          <p:nvSpPr>
            <p:cNvPr id="23" name="Oval 22"/>
            <p:cNvSpPr/>
            <p:nvPr/>
          </p:nvSpPr>
          <p:spPr>
            <a:xfrm>
              <a:off x="7740352" y="3861048"/>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a:latin typeface="Arial" panose="020B0604020202020204" pitchFamily="34" charset="0"/>
                  <a:cs typeface="Arial" panose="020B0604020202020204" pitchFamily="34" charset="0"/>
                </a:rPr>
                <a:t>3</a:t>
              </a:r>
            </a:p>
          </p:txBody>
        </p:sp>
      </p:grpSp>
      <p:grpSp>
        <p:nvGrpSpPr>
          <p:cNvPr id="32" name="Group 31"/>
          <p:cNvGrpSpPr/>
          <p:nvPr/>
        </p:nvGrpSpPr>
        <p:grpSpPr>
          <a:xfrm>
            <a:off x="6384032" y="1040162"/>
            <a:ext cx="3600400" cy="2376264"/>
            <a:chOff x="4860032" y="1268760"/>
            <a:chExt cx="3600400" cy="2376264"/>
          </a:xfrm>
        </p:grpSpPr>
        <p:grpSp>
          <p:nvGrpSpPr>
            <p:cNvPr id="16" name="Group 15"/>
            <p:cNvGrpSpPr/>
            <p:nvPr/>
          </p:nvGrpSpPr>
          <p:grpSpPr>
            <a:xfrm>
              <a:off x="4860032" y="1412776"/>
              <a:ext cx="3312368" cy="2232248"/>
              <a:chOff x="4427984" y="1916832"/>
              <a:chExt cx="3312368" cy="2232248"/>
            </a:xfrm>
            <a:gradFill flip="none" rotWithShape="1">
              <a:gsLst>
                <a:gs pos="0">
                  <a:schemeClr val="bg2">
                    <a:lumMod val="90000"/>
                  </a:schemeClr>
                </a:gs>
                <a:gs pos="100000">
                  <a:schemeClr val="bg1"/>
                </a:gs>
              </a:gsLst>
              <a:lin ang="13500000" scaled="1"/>
              <a:tileRect/>
            </a:gradFill>
          </p:grpSpPr>
          <p:sp>
            <p:nvSpPr>
              <p:cNvPr id="8" name="Rectangle 7"/>
              <p:cNvSpPr/>
              <p:nvPr/>
            </p:nvSpPr>
            <p:spPr>
              <a:xfrm>
                <a:off x="4427984" y="2636912"/>
                <a:ext cx="3312368" cy="1512168"/>
              </a:xfrm>
              <a:prstGeom prst="rect">
                <a:avLst/>
              </a:prstGeom>
              <a:grp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Tạo ra các chính sách và thủ tục để quản lý nhật ký để đảm bảo một phương pháp nhất quán</a:t>
                </a:r>
              </a:p>
            </p:txBody>
          </p:sp>
          <p:sp>
            <p:nvSpPr>
              <p:cNvPr id="12" name="Rectangle 11"/>
              <p:cNvSpPr/>
              <p:nvPr/>
            </p:nvSpPr>
            <p:spPr>
              <a:xfrm>
                <a:off x="4427984" y="1916832"/>
                <a:ext cx="3312368" cy="720080"/>
              </a:xfrm>
              <a:prstGeom prst="rect">
                <a:avLst/>
              </a:prstGeom>
              <a:grp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Cách tiếp cận</a:t>
                </a:r>
              </a:p>
            </p:txBody>
          </p:sp>
        </p:grpSp>
        <p:sp>
          <p:nvSpPr>
            <p:cNvPr id="25" name="Oval 24"/>
            <p:cNvSpPr/>
            <p:nvPr/>
          </p:nvSpPr>
          <p:spPr>
            <a:xfrm>
              <a:off x="7740352" y="1268760"/>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a:latin typeface="Arial" panose="020B0604020202020204" pitchFamily="34" charset="0"/>
                  <a:cs typeface="Arial" panose="020B0604020202020204" pitchFamily="34" charset="0"/>
                </a:rPr>
                <a:t>2</a:t>
              </a:r>
            </a:p>
          </p:txBody>
        </p:sp>
      </p:gr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3512" y="4938723"/>
            <a:ext cx="648072" cy="648072"/>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0242" y="4882632"/>
            <a:ext cx="760254" cy="760254"/>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0587" y="2132632"/>
            <a:ext cx="673923" cy="673923"/>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1487" y="2132630"/>
            <a:ext cx="673923" cy="673923"/>
          </a:xfrm>
          <a:prstGeom prst="rect">
            <a:avLst/>
          </a:prstGeom>
        </p:spPr>
      </p:pic>
      <p:cxnSp>
        <p:nvCxnSpPr>
          <p:cNvPr id="11" name="Google Shape;127;p4">
            <a:extLst>
              <a:ext uri="{FF2B5EF4-FFF2-40B4-BE49-F238E27FC236}">
                <a16:creationId xmlns:a16="http://schemas.microsoft.com/office/drawing/2014/main" id="{DF94E5F2-4BBA-6020-4EE9-E2AF2EECF2F7}"/>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891733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1703512" y="2944621"/>
            <a:ext cx="6480720" cy="1656184"/>
          </a:xfrm>
          <a:prstGeom prst="roundRect">
            <a:avLst/>
          </a:prstGeom>
          <a:ln>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7" name="Rounded Rectangle 26"/>
          <p:cNvSpPr/>
          <p:nvPr/>
        </p:nvSpPr>
        <p:spPr>
          <a:xfrm>
            <a:off x="1703512" y="4744821"/>
            <a:ext cx="6480720" cy="1656184"/>
          </a:xfrm>
          <a:prstGeom prst="roundRect">
            <a:avLst/>
          </a:prstGeom>
          <a:ln>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331103" y="-2316"/>
            <a:ext cx="8229600" cy="706091"/>
          </a:xfrm>
        </p:spPr>
        <p:txBody>
          <a:bodyPr>
            <a:normAutofit/>
          </a:bodyPr>
          <a:lstStyle/>
          <a:p>
            <a:r>
              <a:rPr lang="en-US" sz="3600" b="1">
                <a:solidFill>
                  <a:srgbClr val="FF0000"/>
                </a:solidFill>
                <a:latin typeface="Arial" panose="020B0604020202020204" pitchFamily="34" charset="0"/>
                <a:cs typeface="Arial" panose="020B0604020202020204" pitchFamily="34" charset="0"/>
              </a:rPr>
              <a:t>Ghi nhật ký tập trung</a:t>
            </a:r>
          </a:p>
        </p:txBody>
      </p:sp>
      <p:sp>
        <p:nvSpPr>
          <p:cNvPr id="3" name="Content Placeholder 2"/>
          <p:cNvSpPr>
            <a:spLocks noGrp="1"/>
          </p:cNvSpPr>
          <p:nvPr>
            <p:ph idx="1"/>
          </p:nvPr>
        </p:nvSpPr>
        <p:spPr>
          <a:xfrm>
            <a:off x="1775520" y="925179"/>
            <a:ext cx="8640960" cy="1947435"/>
          </a:xfrm>
        </p:spPr>
        <p:txBody>
          <a:bodyPr>
            <a:normAutofit/>
          </a:bodyPr>
          <a:lstStyle/>
          <a:p>
            <a:pPr>
              <a:buFont typeface="Wingdings" panose="05000000000000000000" pitchFamily="2" charset="2"/>
              <a:buChar char="q"/>
            </a:pPr>
            <a:r>
              <a:rPr lang="en-US" sz="2200">
                <a:latin typeface="Arial" panose="020B0604020202020204" pitchFamily="34" charset="0"/>
                <a:cs typeface="Arial" panose="020B0604020202020204" pitchFamily="34" charset="0"/>
              </a:rPr>
              <a:t>Ghi nhật ký tập trung được định nghĩa là tập hợp </a:t>
            </a:r>
            <a:r>
              <a:rPr lang="en-US" sz="2200">
                <a:solidFill>
                  <a:srgbClr val="FF0000"/>
                </a:solidFill>
                <a:latin typeface="Arial" panose="020B0604020202020204" pitchFamily="34" charset="0"/>
                <a:cs typeface="Arial" panose="020B0604020202020204" pitchFamily="34" charset="0"/>
              </a:rPr>
              <a:t>nhật ký hệ thống máy tính</a:t>
            </a:r>
            <a:r>
              <a:rPr lang="en-US" sz="2200">
                <a:latin typeface="Arial" panose="020B0604020202020204" pitchFamily="34" charset="0"/>
                <a:cs typeface="Arial" panose="020B0604020202020204" pitchFamily="34" charset="0"/>
              </a:rPr>
              <a:t> cho một nhóm hệ thống ở một vị trí tập trung</a:t>
            </a:r>
          </a:p>
          <a:p>
            <a:pPr>
              <a:buFont typeface="Wingdings" panose="05000000000000000000" pitchFamily="2" charset="2"/>
              <a:buChar char="q"/>
            </a:pPr>
            <a:r>
              <a:rPr lang="en-US" sz="2200">
                <a:latin typeface="Arial" panose="020B0604020202020204" pitchFamily="34" charset="0"/>
                <a:cs typeface="Arial" panose="020B0604020202020204" pitchFamily="34" charset="0"/>
              </a:rPr>
              <a:t>Nó được sử dụng để giám sát hiệu quả nhật ký hệ thống máy tính với tần suất cần thiết để phát hiện các </a:t>
            </a:r>
            <a:r>
              <a:rPr lang="en-US" sz="2200">
                <a:solidFill>
                  <a:srgbClr val="FF0000"/>
                </a:solidFill>
                <a:latin typeface="Arial" panose="020B0604020202020204" pitchFamily="34" charset="0"/>
                <a:cs typeface="Arial" panose="020B0604020202020204" pitchFamily="34" charset="0"/>
              </a:rPr>
              <a:t>vi phạm bảo mật và hoạt động bất thường</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34</a:t>
            </a:r>
          </a:p>
        </p:txBody>
      </p:sp>
      <p:sp>
        <p:nvSpPr>
          <p:cNvPr id="4" name="Rounded Rectangle 3"/>
          <p:cNvSpPr/>
          <p:nvPr/>
        </p:nvSpPr>
        <p:spPr>
          <a:xfrm>
            <a:off x="1847528" y="3088637"/>
            <a:ext cx="4752528" cy="1368152"/>
          </a:xfrm>
          <a:prstGeom prst="roundRect">
            <a:avLst/>
          </a:prstGeom>
          <a:ln>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ounded Rectangle 7"/>
          <p:cNvSpPr/>
          <p:nvPr/>
        </p:nvSpPr>
        <p:spPr>
          <a:xfrm>
            <a:off x="1847528" y="4888837"/>
            <a:ext cx="4752528" cy="1368152"/>
          </a:xfrm>
          <a:prstGeom prst="roundRect">
            <a:avLst/>
          </a:prstGeom>
          <a:ln>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1544" y="3397023"/>
            <a:ext cx="586750" cy="699727"/>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3912" y="5183448"/>
            <a:ext cx="738242" cy="738242"/>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7728" y="5136181"/>
            <a:ext cx="832776" cy="832776"/>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56608" y="3407073"/>
            <a:ext cx="659273" cy="659273"/>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1664" y="3412821"/>
            <a:ext cx="668128" cy="668128"/>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3553" y="5054465"/>
            <a:ext cx="914493" cy="914493"/>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9896" y="2944621"/>
            <a:ext cx="1512168" cy="1512168"/>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847" y="3301572"/>
            <a:ext cx="1008112" cy="1008112"/>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64178" y="4021985"/>
            <a:ext cx="1157640" cy="1157640"/>
          </a:xfrm>
          <a:prstGeom prst="rect">
            <a:avLst/>
          </a:prstGeom>
        </p:spPr>
      </p:pic>
      <p:cxnSp>
        <p:nvCxnSpPr>
          <p:cNvPr id="37" name="Straight Arrow Connector 36"/>
          <p:cNvCxnSpPr/>
          <p:nvPr/>
        </p:nvCxnSpPr>
        <p:spPr>
          <a:xfrm>
            <a:off x="3035540" y="5499906"/>
            <a:ext cx="46817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883976" y="3736709"/>
            <a:ext cx="33981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639616" y="3736709"/>
            <a:ext cx="34935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8015820" y="5179625"/>
            <a:ext cx="1104516" cy="5013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6312025" y="5552569"/>
            <a:ext cx="629823" cy="2034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625436" y="5523489"/>
            <a:ext cx="46817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141834" y="3808717"/>
            <a:ext cx="23408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473334" y="3808717"/>
            <a:ext cx="46817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015820" y="3805629"/>
            <a:ext cx="1104516" cy="4351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847" y="5058685"/>
            <a:ext cx="1008112" cy="1008112"/>
          </a:xfrm>
          <a:prstGeom prst="rect">
            <a:avLst/>
          </a:prstGeom>
        </p:spPr>
      </p:pic>
      <p:cxnSp>
        <p:nvCxnSpPr>
          <p:cNvPr id="9" name="Google Shape;127;p4">
            <a:extLst>
              <a:ext uri="{FF2B5EF4-FFF2-40B4-BE49-F238E27FC236}">
                <a16:creationId xmlns:a16="http://schemas.microsoft.com/office/drawing/2014/main" id="{D2E0E532-5030-0292-6A1A-D613B4BF7E11}"/>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342360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06148" y="0"/>
            <a:ext cx="8229600" cy="706091"/>
          </a:xfrm>
        </p:spPr>
        <p:txBody>
          <a:bodyPr>
            <a:normAutofit/>
          </a:bodyPr>
          <a:lstStyle/>
          <a:p>
            <a:r>
              <a:rPr lang="en-US" sz="3600" b="1">
                <a:solidFill>
                  <a:srgbClr val="FF0000"/>
                </a:solidFill>
                <a:latin typeface="Arial" panose="020B0604020202020204" pitchFamily="34" charset="0"/>
                <a:cs typeface="Arial" panose="020B0604020202020204" pitchFamily="34" charset="0"/>
              </a:rPr>
              <a:t>Nhật ký hệ thống (Syslog)</a:t>
            </a:r>
          </a:p>
        </p:txBody>
      </p:sp>
      <p:sp>
        <p:nvSpPr>
          <p:cNvPr id="4" name="Rectangular Callout 3"/>
          <p:cNvSpPr/>
          <p:nvPr/>
        </p:nvSpPr>
        <p:spPr>
          <a:xfrm>
            <a:off x="1909597" y="1087423"/>
            <a:ext cx="4104456" cy="2232248"/>
          </a:xfrm>
          <a:prstGeom prst="wedgeRectCallout">
            <a:avLst>
              <a:gd name="adj1" fmla="val -34695"/>
              <a:gd name="adj2" fmla="val 67243"/>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Nhật ký hệ thống là một tiêu chuẩn, các thiết bị mạng sử dụng để </a:t>
            </a:r>
            <a:r>
              <a:rPr lang="en-US" sz="2000">
                <a:solidFill>
                  <a:srgbClr val="FF0000"/>
                </a:solidFill>
                <a:latin typeface="Arial" panose="020B0604020202020204" pitchFamily="34" charset="0"/>
                <a:cs typeface="Arial" panose="020B0604020202020204" pitchFamily="34" charset="0"/>
              </a:rPr>
              <a:t>chuyển tiếp thông tin nhật ký </a:t>
            </a:r>
            <a:r>
              <a:rPr lang="en-US" sz="2000">
                <a:solidFill>
                  <a:schemeClr val="tx1"/>
                </a:solidFill>
                <a:latin typeface="Arial" panose="020B0604020202020204" pitchFamily="34" charset="0"/>
                <a:cs typeface="Arial" panose="020B0604020202020204" pitchFamily="34" charset="0"/>
              </a:rPr>
              <a:t>đến máy chủ qua mạng IP</a:t>
            </a:r>
          </a:p>
        </p:txBody>
      </p:sp>
      <p:sp>
        <p:nvSpPr>
          <p:cNvPr id="8" name="Rectangular Callout 7"/>
          <p:cNvSpPr/>
          <p:nvPr/>
        </p:nvSpPr>
        <p:spPr>
          <a:xfrm>
            <a:off x="6301998" y="3842480"/>
            <a:ext cx="4104456" cy="2232248"/>
          </a:xfrm>
          <a:prstGeom prst="wedgeRectCallout">
            <a:avLst>
              <a:gd name="adj1" fmla="val -33705"/>
              <a:gd name="adj2" fmla="val 66812"/>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Nhật ký hệ thống sử dụng </a:t>
            </a:r>
            <a:r>
              <a:rPr lang="en-US" sz="2000">
                <a:solidFill>
                  <a:srgbClr val="FF0000"/>
                </a:solidFill>
                <a:latin typeface="Arial" panose="020B0604020202020204" pitchFamily="34" charset="0"/>
                <a:cs typeface="Arial" panose="020B0604020202020204" pitchFamily="34" charset="0"/>
              </a:rPr>
              <a:t>TCP</a:t>
            </a:r>
            <a:r>
              <a:rPr lang="en-US" sz="2000">
                <a:solidFill>
                  <a:schemeClr val="tx1"/>
                </a:solidFill>
                <a:latin typeface="Arial" panose="020B0604020202020204" pitchFamily="34" charset="0"/>
                <a:cs typeface="Arial" panose="020B0604020202020204" pitchFamily="34" charset="0"/>
              </a:rPr>
              <a:t> hoặc </a:t>
            </a:r>
            <a:r>
              <a:rPr lang="en-US" sz="2000">
                <a:solidFill>
                  <a:srgbClr val="FF0000"/>
                </a:solidFill>
                <a:latin typeface="Arial" panose="020B0604020202020204" pitchFamily="34" charset="0"/>
                <a:cs typeface="Arial" panose="020B0604020202020204" pitchFamily="34" charset="0"/>
              </a:rPr>
              <a:t>UDP</a:t>
            </a:r>
            <a:r>
              <a:rPr lang="en-US" sz="2000">
                <a:solidFill>
                  <a:schemeClr val="tx1"/>
                </a:solidFill>
                <a:latin typeface="Arial" panose="020B0604020202020204" pitchFamily="34" charset="0"/>
                <a:cs typeface="Arial" panose="020B0604020202020204" pitchFamily="34" charset="0"/>
              </a:rPr>
              <a:t> để truyền thông tin nhật ký ở </a:t>
            </a:r>
            <a:r>
              <a:rPr lang="en-US" sz="2000">
                <a:solidFill>
                  <a:srgbClr val="FF0000"/>
                </a:solidFill>
                <a:latin typeface="Arial" panose="020B0604020202020204" pitchFamily="34" charset="0"/>
                <a:cs typeface="Arial" panose="020B0604020202020204" pitchFamily="34" charset="0"/>
              </a:rPr>
              <a:t>định dạng văn bản rõ ràng</a:t>
            </a:r>
          </a:p>
        </p:txBody>
      </p:sp>
      <p:sp>
        <p:nvSpPr>
          <p:cNvPr id="9" name="Rectangular Callout 8"/>
          <p:cNvSpPr/>
          <p:nvPr/>
        </p:nvSpPr>
        <p:spPr>
          <a:xfrm>
            <a:off x="1909597" y="3823727"/>
            <a:ext cx="4104456" cy="2232248"/>
          </a:xfrm>
          <a:prstGeom prst="wedgeRectCallout">
            <a:avLst>
              <a:gd name="adj1" fmla="val -35438"/>
              <a:gd name="adj2" fmla="val 65518"/>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Người gửi nhật ký hệ thống gửi thông tin nhật ký đến bộ nhận nhật ký hệ thống, còn được gọi là </a:t>
            </a:r>
            <a:r>
              <a:rPr lang="en-US" sz="2000">
                <a:solidFill>
                  <a:srgbClr val="FF0000"/>
                </a:solidFill>
                <a:latin typeface="Arial" panose="020B0604020202020204" pitchFamily="34" charset="0"/>
                <a:cs typeface="Arial" panose="020B0604020202020204" pitchFamily="34" charset="0"/>
              </a:rPr>
              <a:t>syslogd</a:t>
            </a:r>
            <a:r>
              <a:rPr lang="en-US" sz="2000">
                <a:solidFill>
                  <a:schemeClr val="tx1"/>
                </a:solidFill>
                <a:latin typeface="Arial" panose="020B0604020202020204" pitchFamily="34" charset="0"/>
                <a:cs typeface="Arial" panose="020B0604020202020204" pitchFamily="34" charset="0"/>
              </a:rPr>
              <a:t>, syslog daemon hoặc máy chủ syslog</a:t>
            </a:r>
          </a:p>
        </p:txBody>
      </p:sp>
      <p:sp>
        <p:nvSpPr>
          <p:cNvPr id="10" name="Rectangular Callout 9"/>
          <p:cNvSpPr/>
          <p:nvPr/>
        </p:nvSpPr>
        <p:spPr>
          <a:xfrm>
            <a:off x="6326242" y="1087423"/>
            <a:ext cx="4104456" cy="2232248"/>
          </a:xfrm>
          <a:prstGeom prst="wedgeRectCallout">
            <a:avLst>
              <a:gd name="adj1" fmla="val -33952"/>
              <a:gd name="adj2" fmla="val 65518"/>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Thuật ngữ nhật ký hệ thống đề cập đến cả </a:t>
            </a:r>
            <a:r>
              <a:rPr lang="en-US" sz="2000">
                <a:solidFill>
                  <a:srgbClr val="FF0000"/>
                </a:solidFill>
                <a:latin typeface="Arial" panose="020B0604020202020204" pitchFamily="34" charset="0"/>
                <a:cs typeface="Arial" panose="020B0604020202020204" pitchFamily="34" charset="0"/>
              </a:rPr>
              <a:t>giao thức nhật ký hệ thống </a:t>
            </a:r>
            <a:r>
              <a:rPr lang="en-US" sz="2000">
                <a:solidFill>
                  <a:schemeClr val="tx1"/>
                </a:solidFill>
                <a:latin typeface="Arial" panose="020B0604020202020204" pitchFamily="34" charset="0"/>
                <a:cs typeface="Arial" panose="020B0604020202020204" pitchFamily="34" charset="0"/>
              </a:rPr>
              <a:t>và </a:t>
            </a:r>
            <a:r>
              <a:rPr lang="en-US" sz="2000">
                <a:solidFill>
                  <a:srgbClr val="FF0000"/>
                </a:solidFill>
                <a:latin typeface="Arial" panose="020B0604020202020204" pitchFamily="34" charset="0"/>
                <a:cs typeface="Arial" panose="020B0604020202020204" pitchFamily="34" charset="0"/>
              </a:rPr>
              <a:t>ứng dụng </a:t>
            </a:r>
            <a:r>
              <a:rPr lang="en-US" sz="2000">
                <a:solidFill>
                  <a:schemeClr val="tx1"/>
                </a:solidFill>
                <a:latin typeface="Arial" panose="020B0604020202020204" pitchFamily="34" charset="0"/>
                <a:cs typeface="Arial" panose="020B0604020202020204" pitchFamily="34" charset="0"/>
              </a:rPr>
              <a:t>hoặc thư viện gửi thông tin nhật ký hệ thống</a:t>
            </a:r>
          </a:p>
        </p:txBody>
      </p:sp>
      <p:sp>
        <p:nvSpPr>
          <p:cNvPr id="7" name="Oval 6"/>
          <p:cNvSpPr/>
          <p:nvPr/>
        </p:nvSpPr>
        <p:spPr>
          <a:xfrm>
            <a:off x="11327904" y="626296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35</a:t>
            </a:r>
          </a:p>
        </p:txBody>
      </p:sp>
      <p:cxnSp>
        <p:nvCxnSpPr>
          <p:cNvPr id="6" name="Google Shape;127;p4">
            <a:extLst>
              <a:ext uri="{FF2B5EF4-FFF2-40B4-BE49-F238E27FC236}">
                <a16:creationId xmlns:a16="http://schemas.microsoft.com/office/drawing/2014/main" id="{A27B4ABE-7412-9F5D-4671-C75D13A62693}"/>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47537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75756" y="0"/>
            <a:ext cx="8229600" cy="706091"/>
          </a:xfrm>
        </p:spPr>
        <p:txBody>
          <a:bodyPr>
            <a:normAutofit/>
          </a:bodyPr>
          <a:lstStyle/>
          <a:p>
            <a:r>
              <a:rPr lang="en-US" sz="3600" b="1">
                <a:solidFill>
                  <a:srgbClr val="FF0000"/>
                </a:solidFill>
                <a:latin typeface="Arial" panose="020B0604020202020204" pitchFamily="34" charset="0"/>
                <a:cs typeface="Arial" panose="020B0604020202020204" pitchFamily="34" charset="0"/>
              </a:rPr>
              <a:t>Thu thập nhật ký máy chủ web IIS</a:t>
            </a:r>
          </a:p>
        </p:txBody>
      </p:sp>
      <p:sp>
        <p:nvSpPr>
          <p:cNvPr id="3" name="Content Placeholder 2"/>
          <p:cNvSpPr>
            <a:spLocks noGrp="1"/>
          </p:cNvSpPr>
          <p:nvPr>
            <p:ph idx="1"/>
          </p:nvPr>
        </p:nvSpPr>
        <p:spPr>
          <a:xfrm>
            <a:off x="1775520" y="1121526"/>
            <a:ext cx="8640960" cy="2595507"/>
          </a:xfrm>
        </p:spPr>
        <p:style>
          <a:lnRef idx="2">
            <a:schemeClr val="dk1"/>
          </a:lnRef>
          <a:fillRef idx="1">
            <a:schemeClr val="lt1"/>
          </a:fillRef>
          <a:effectRef idx="0">
            <a:schemeClr val="dk1"/>
          </a:effectRef>
          <a:fontRef idx="minor">
            <a:schemeClr val="dk1"/>
          </a:fontRef>
        </p:style>
        <p:txBody>
          <a:bodyPr anchor="ctr">
            <a:normAutofit/>
          </a:bodyPr>
          <a:lstStyle/>
          <a:p>
            <a:pPr>
              <a:buFont typeface="Wingdings" panose="05000000000000000000" pitchFamily="2" charset="2"/>
              <a:buChar char="q"/>
            </a:pPr>
            <a:r>
              <a:rPr lang="en-US" sz="1800">
                <a:latin typeface="Arial" panose="020B0604020202020204" pitchFamily="34" charset="0"/>
                <a:cs typeface="Arial" panose="020B0604020202020204" pitchFamily="34" charset="0"/>
              </a:rPr>
              <a:t>Ghi nhật ký nhị phân tập trung là một quá trình trong đó nhiều trang web </a:t>
            </a:r>
            <a:r>
              <a:rPr lang="en-US" sz="1800">
                <a:solidFill>
                  <a:srgbClr val="FF0000"/>
                </a:solidFill>
                <a:latin typeface="Arial" panose="020B0604020202020204" pitchFamily="34" charset="0"/>
                <a:cs typeface="Arial" panose="020B0604020202020204" pitchFamily="34" charset="0"/>
              </a:rPr>
              <a:t>ghi dữ liệu nhật ký nhị phân và chưa định dạng </a:t>
            </a:r>
            <a:r>
              <a:rPr lang="en-US" sz="1800">
                <a:latin typeface="Arial" panose="020B0604020202020204" pitchFamily="34" charset="0"/>
                <a:cs typeface="Arial" panose="020B0604020202020204" pitchFamily="34" charset="0"/>
              </a:rPr>
              <a:t>vào một file nhật ký duy nhất</a:t>
            </a:r>
          </a:p>
          <a:p>
            <a:pPr>
              <a:buFont typeface="Wingdings" panose="05000000000000000000" pitchFamily="2" charset="2"/>
              <a:buChar char="q"/>
            </a:pPr>
            <a:r>
              <a:rPr lang="en-US" sz="1800">
                <a:latin typeface="Arial" panose="020B0604020202020204" pitchFamily="34" charset="0"/>
                <a:cs typeface="Arial" panose="020B0604020202020204" pitchFamily="34" charset="0"/>
              </a:rPr>
              <a:t>Quản trị viên cần sử dụng công cụ phân tích cú pháp để xem và phân tích dữ liệu. Các file có bổ trợ .ibl, viết tắt của nhật ký nhị phân Internet</a:t>
            </a:r>
          </a:p>
          <a:p>
            <a:pPr>
              <a:buFont typeface="Wingdings" panose="05000000000000000000" pitchFamily="2" charset="2"/>
              <a:buChar char="q"/>
            </a:pPr>
            <a:r>
              <a:rPr lang="en-US" sz="1800">
                <a:latin typeface="Arial" panose="020B0604020202020204" pitchFamily="34" charset="0"/>
                <a:cs typeface="Arial" panose="020B0604020202020204" pitchFamily="34" charset="0"/>
              </a:rPr>
              <a:t>Nó là thuộc tính máy chủ, vì vậy tất cả các trang web trên máy chủ đó </a:t>
            </a:r>
            <a:r>
              <a:rPr lang="en-US" sz="1800">
                <a:solidFill>
                  <a:srgbClr val="FF0000"/>
                </a:solidFill>
                <a:latin typeface="Arial" panose="020B0604020202020204" pitchFamily="34" charset="0"/>
                <a:cs typeface="Arial" panose="020B0604020202020204" pitchFamily="34" charset="0"/>
              </a:rPr>
              <a:t>ghi dữ liệu nhật ký </a:t>
            </a:r>
            <a:r>
              <a:rPr lang="en-US" sz="1800">
                <a:latin typeface="Arial" panose="020B0604020202020204" pitchFamily="34" charset="0"/>
                <a:cs typeface="Arial" panose="020B0604020202020204" pitchFamily="34" charset="0"/>
              </a:rPr>
              <a:t>vào file nhật ký trung tâm</a:t>
            </a:r>
          </a:p>
          <a:p>
            <a:pPr>
              <a:buFont typeface="Wingdings" panose="05000000000000000000" pitchFamily="2" charset="2"/>
              <a:buChar char="q"/>
            </a:pPr>
            <a:r>
              <a:rPr lang="en-US" sz="1800">
                <a:latin typeface="Arial" panose="020B0604020202020204" pitchFamily="34" charset="0"/>
                <a:cs typeface="Arial" panose="020B0604020202020204" pitchFamily="34" charset="0"/>
              </a:rPr>
              <a:t>Nó làm giảm lượng tài nguyên hệ thống đang tiêu thụ trong quá trình ghi nhật ký, do đó tăng hiệu suất và khả năng mở rộng</a:t>
            </a:r>
          </a:p>
        </p:txBody>
      </p:sp>
      <p:sp>
        <p:nvSpPr>
          <p:cNvPr id="7" name="Oval 6"/>
          <p:cNvSpPr/>
          <p:nvPr/>
        </p:nvSpPr>
        <p:spPr>
          <a:xfrm>
            <a:off x="11327904" y="6213267"/>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36</a:t>
            </a:r>
          </a:p>
        </p:txBody>
      </p:sp>
      <p:grpSp>
        <p:nvGrpSpPr>
          <p:cNvPr id="9" name="Group 8"/>
          <p:cNvGrpSpPr/>
          <p:nvPr/>
        </p:nvGrpSpPr>
        <p:grpSpPr>
          <a:xfrm>
            <a:off x="1770076" y="3995772"/>
            <a:ext cx="8640960" cy="2601580"/>
            <a:chOff x="246076" y="3995772"/>
            <a:chExt cx="8640960" cy="2601580"/>
          </a:xfrm>
        </p:grpSpPr>
        <p:sp>
          <p:nvSpPr>
            <p:cNvPr id="4" name="Rectangle 3"/>
            <p:cNvSpPr/>
            <p:nvPr/>
          </p:nvSpPr>
          <p:spPr>
            <a:xfrm>
              <a:off x="246076" y="3995772"/>
              <a:ext cx="8640960" cy="369332"/>
            </a:xfrm>
            <a:prstGeom prst="rect">
              <a:avLst/>
            </a:prstGeom>
          </p:spPr>
          <p:txBody>
            <a:bodyPr wrap="square">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Các trường được bao gồm trong định dạng file nhật ký nhị phân tập trung:</a:t>
              </a:r>
            </a:p>
          </p:txBody>
        </p:sp>
        <p:sp>
          <p:nvSpPr>
            <p:cNvPr id="8" name="Rectangle 7"/>
            <p:cNvSpPr/>
            <p:nvPr/>
          </p:nvSpPr>
          <p:spPr>
            <a:xfrm>
              <a:off x="251520" y="4437112"/>
              <a:ext cx="8635516"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719138"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Ngày</a:t>
              </a:r>
            </a:p>
            <a:p>
              <a:pPr marL="719138"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Giờ</a:t>
              </a:r>
            </a:p>
            <a:p>
              <a:pPr marL="719138"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Địa chỉ IP khách</a:t>
              </a:r>
            </a:p>
            <a:p>
              <a:pPr marL="719138"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Tên người dùng</a:t>
              </a:r>
            </a:p>
            <a:p>
              <a:pPr marL="719138"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ID trang web</a:t>
              </a:r>
            </a:p>
            <a:p>
              <a:pPr marL="719138"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Tên server</a:t>
              </a:r>
            </a:p>
            <a:p>
              <a:pPr marL="892175"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Địa chỉ IP, port server</a:t>
              </a:r>
            </a:p>
            <a:p>
              <a:pPr marL="892175"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Phương pháp</a:t>
              </a:r>
            </a:p>
            <a:p>
              <a:pPr marL="892175"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URI stem</a:t>
              </a:r>
            </a:p>
            <a:p>
              <a:pPr marL="892175"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URI query</a:t>
              </a:r>
            </a:p>
            <a:p>
              <a:pPr marL="892175" indent="-285750">
                <a:spcBef>
                  <a:spcPts val="300"/>
                </a:spcBef>
                <a:spcAft>
                  <a:spcPts val="300"/>
                </a:spcAft>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Tình trạng giao thức</a:t>
              </a:r>
            </a:p>
          </p:txBody>
        </p:sp>
      </p:grpSp>
      <p:cxnSp>
        <p:nvCxnSpPr>
          <p:cNvPr id="10" name="Google Shape;127;p4">
            <a:extLst>
              <a:ext uri="{FF2B5EF4-FFF2-40B4-BE49-F238E27FC236}">
                <a16:creationId xmlns:a16="http://schemas.microsoft.com/office/drawing/2014/main" id="{D882282E-2B26-19F7-D7C1-A6F65258A0EC}"/>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397591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438400" y="-1"/>
            <a:ext cx="8229600" cy="706091"/>
          </a:xfrm>
        </p:spPr>
        <p:txBody>
          <a:bodyPr>
            <a:normAutofit/>
          </a:bodyPr>
          <a:lstStyle/>
          <a:p>
            <a:r>
              <a:rPr lang="en-US" sz="3600" b="1">
                <a:solidFill>
                  <a:srgbClr val="FF0000"/>
                </a:solidFill>
                <a:latin typeface="Arial" panose="020B0604020202020204" pitchFamily="34" charset="0"/>
                <a:cs typeface="Arial" panose="020B0604020202020204" pitchFamily="34" charset="0"/>
              </a:rPr>
              <a:t>Đảm bảo tính toàn vẹn hệ thống</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37</a:t>
            </a:r>
          </a:p>
        </p:txBody>
      </p:sp>
      <p:sp>
        <p:nvSpPr>
          <p:cNvPr id="4" name="Rectangle 3"/>
          <p:cNvSpPr/>
          <p:nvPr/>
        </p:nvSpPr>
        <p:spPr>
          <a:xfrm>
            <a:off x="1703512" y="1104664"/>
            <a:ext cx="2736304" cy="439248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Luôn </a:t>
            </a:r>
            <a:r>
              <a:rPr lang="en-US" sz="2000">
                <a:solidFill>
                  <a:srgbClr val="FF0000"/>
                </a:solidFill>
                <a:latin typeface="Arial" panose="020B0604020202020204" pitchFamily="34" charset="0"/>
                <a:cs typeface="Arial" panose="020B0604020202020204" pitchFamily="34" charset="0"/>
              </a:rPr>
              <a:t>cập nhật </a:t>
            </a:r>
            <a:r>
              <a:rPr lang="en-US" sz="2000">
                <a:latin typeface="Arial" panose="020B0604020202020204" pitchFamily="34" charset="0"/>
                <a:cs typeface="Arial" panose="020B0604020202020204" pitchFamily="34" charset="0"/>
              </a:rPr>
              <a:t>các gói dịch vụ và các bản vá để đảm bảo rằng các file của hệ thống là hợp lệ</a:t>
            </a:r>
          </a:p>
        </p:txBody>
      </p:sp>
      <p:sp>
        <p:nvSpPr>
          <p:cNvPr id="8" name="Rectangle 7"/>
          <p:cNvSpPr/>
          <p:nvPr/>
        </p:nvSpPr>
        <p:spPr>
          <a:xfrm>
            <a:off x="4727848" y="1824744"/>
            <a:ext cx="2736304" cy="4392488"/>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Kiểm tra tất cả các thay đổi đối với file nhị phân trong </a:t>
            </a:r>
            <a:r>
              <a:rPr lang="en-US" sz="2000">
                <a:solidFill>
                  <a:srgbClr val="FF0000"/>
                </a:solidFill>
                <a:latin typeface="Arial" panose="020B0604020202020204" pitchFamily="34" charset="0"/>
                <a:cs typeface="Arial" panose="020B0604020202020204" pitchFamily="34" charset="0"/>
              </a:rPr>
              <a:t>thư mục hệ thống Windows</a:t>
            </a:r>
          </a:p>
        </p:txBody>
      </p:sp>
      <p:sp>
        <p:nvSpPr>
          <p:cNvPr id="9" name="Rectangle 8"/>
          <p:cNvSpPr/>
          <p:nvPr/>
        </p:nvSpPr>
        <p:spPr>
          <a:xfrm>
            <a:off x="7752184" y="1104664"/>
            <a:ext cx="2736304" cy="4392488"/>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Nếu kẻ xâm nhập có thể </a:t>
            </a:r>
            <a:r>
              <a:rPr lang="en-US" sz="2000">
                <a:solidFill>
                  <a:srgbClr val="FF0000"/>
                </a:solidFill>
                <a:latin typeface="Arial" panose="020B0604020202020204" pitchFamily="34" charset="0"/>
                <a:cs typeface="Arial" panose="020B0604020202020204" pitchFamily="34" charset="0"/>
              </a:rPr>
              <a:t>sửa đổi các file hệ thống </a:t>
            </a:r>
            <a:r>
              <a:rPr lang="en-US" sz="2000">
                <a:latin typeface="Arial" panose="020B0604020202020204" pitchFamily="34" charset="0"/>
                <a:cs typeface="Arial" panose="020B0604020202020204" pitchFamily="34" charset="0"/>
              </a:rPr>
              <a:t>ghi lại các file nhật ký, thì các file nhật ký không có giá trị làm bằng chứng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2041" y="4705064"/>
            <a:ext cx="747090" cy="74709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2064" y="5353136"/>
            <a:ext cx="792088" cy="79208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7729" y="4831420"/>
            <a:ext cx="687311" cy="665733"/>
          </a:xfrm>
          <a:prstGeom prst="rect">
            <a:avLst/>
          </a:prstGeom>
        </p:spPr>
      </p:pic>
      <p:cxnSp>
        <p:nvCxnSpPr>
          <p:cNvPr id="11" name="Google Shape;127;p4">
            <a:extLst>
              <a:ext uri="{FF2B5EF4-FFF2-40B4-BE49-F238E27FC236}">
                <a16:creationId xmlns:a16="http://schemas.microsoft.com/office/drawing/2014/main" id="{83DE990E-083E-811B-D020-B602088CA9BA}"/>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01050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114872" y="6995"/>
            <a:ext cx="8229600" cy="706091"/>
          </a:xfrm>
        </p:spPr>
        <p:txBody>
          <a:bodyPr>
            <a:noAutofit/>
          </a:bodyPr>
          <a:lstStyle/>
          <a:p>
            <a:r>
              <a:rPr lang="en-US" sz="3200" b="1">
                <a:solidFill>
                  <a:srgbClr val="FF0000"/>
                </a:solidFill>
                <a:latin typeface="Arial" panose="020B0604020202020204" pitchFamily="34" charset="0"/>
                <a:cs typeface="Arial" panose="020B0604020202020204" pitchFamily="34" charset="0"/>
              </a:rPr>
              <a:t>Kiểm soát quyền truy cập vào nhật ký</a:t>
            </a:r>
          </a:p>
        </p:txBody>
      </p:sp>
      <p:grpSp>
        <p:nvGrpSpPr>
          <p:cNvPr id="14" name="Group 13"/>
          <p:cNvGrpSpPr/>
          <p:nvPr/>
        </p:nvGrpSpPr>
        <p:grpSpPr>
          <a:xfrm>
            <a:off x="1775520" y="1268760"/>
            <a:ext cx="8568952" cy="1080120"/>
            <a:chOff x="251520" y="1268760"/>
            <a:chExt cx="8568952" cy="1080120"/>
          </a:xfrm>
          <a:solidFill>
            <a:schemeClr val="bg1">
              <a:lumMod val="85000"/>
            </a:schemeClr>
          </a:solidFill>
        </p:grpSpPr>
        <p:sp>
          <p:nvSpPr>
            <p:cNvPr id="4" name="Rounded Rectangle 3"/>
            <p:cNvSpPr/>
            <p:nvPr/>
          </p:nvSpPr>
          <p:spPr>
            <a:xfrm>
              <a:off x="1475656" y="1268760"/>
              <a:ext cx="7344816" cy="1080120"/>
            </a:xfrm>
            <a:prstGeom prst="round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Để chứng minh độ tin cậy của nhật ký, điều tra viên hoặc quản trị viên mạng cần đảm bảo rằng mọi quyền </a:t>
              </a:r>
              <a:r>
                <a:rPr lang="en-US">
                  <a:solidFill>
                    <a:srgbClr val="FF0000"/>
                  </a:solidFill>
                  <a:latin typeface="Arial" panose="020B0604020202020204" pitchFamily="34" charset="0"/>
                  <a:cs typeface="Arial" panose="020B0604020202020204" pitchFamily="34" charset="0"/>
                </a:rPr>
                <a:t>truy cập vào các file đó đều được kiểm tra</a:t>
              </a:r>
            </a:p>
          </p:txBody>
        </p:sp>
        <p:sp>
          <p:nvSpPr>
            <p:cNvPr id="6" name="Oval 5"/>
            <p:cNvSpPr/>
            <p:nvPr/>
          </p:nvSpPr>
          <p:spPr>
            <a:xfrm>
              <a:off x="251520" y="1340768"/>
              <a:ext cx="936104" cy="9361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1</a:t>
              </a:r>
            </a:p>
          </p:txBody>
        </p:sp>
      </p:grpSp>
      <p:grpSp>
        <p:nvGrpSpPr>
          <p:cNvPr id="15" name="Group 14"/>
          <p:cNvGrpSpPr/>
          <p:nvPr/>
        </p:nvGrpSpPr>
        <p:grpSpPr>
          <a:xfrm>
            <a:off x="1775520" y="2564904"/>
            <a:ext cx="8568952" cy="1080120"/>
            <a:chOff x="251520" y="2564904"/>
            <a:chExt cx="8568952" cy="1080120"/>
          </a:xfrm>
          <a:solidFill>
            <a:schemeClr val="bg1">
              <a:lumMod val="85000"/>
            </a:schemeClr>
          </a:solidFill>
        </p:grpSpPr>
        <p:sp>
          <p:nvSpPr>
            <p:cNvPr id="8" name="Rounded Rectangle 7"/>
            <p:cNvSpPr/>
            <p:nvPr/>
          </p:nvSpPr>
          <p:spPr>
            <a:xfrm>
              <a:off x="1475656" y="2564904"/>
              <a:ext cx="7344816" cy="1080120"/>
            </a:xfrm>
            <a:prstGeom prst="round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Điều tra viên hoặc quản trị viên có thể sử dụng </a:t>
              </a:r>
              <a:r>
                <a:rPr lang="en-US">
                  <a:solidFill>
                    <a:srgbClr val="FF0000"/>
                  </a:solidFill>
                  <a:latin typeface="Arial" panose="020B0604020202020204" pitchFamily="34" charset="0"/>
                  <a:cs typeface="Arial" panose="020B0604020202020204" pitchFamily="34" charset="0"/>
                </a:rPr>
                <a:t>quyền NTFS </a:t>
              </a:r>
              <a:r>
                <a:rPr lang="en-US">
                  <a:solidFill>
                    <a:schemeClr val="tx1"/>
                  </a:solidFill>
                  <a:latin typeface="Arial" panose="020B0604020202020204" pitchFamily="34" charset="0"/>
                  <a:cs typeface="Arial" panose="020B0604020202020204" pitchFamily="34" charset="0"/>
                </a:rPr>
                <a:t>để bảo mật và kiểm tra các file nhật ký</a:t>
              </a:r>
            </a:p>
          </p:txBody>
        </p:sp>
        <p:sp>
          <p:nvSpPr>
            <p:cNvPr id="11" name="Oval 10"/>
            <p:cNvSpPr/>
            <p:nvPr/>
          </p:nvSpPr>
          <p:spPr>
            <a:xfrm>
              <a:off x="251520" y="2636912"/>
              <a:ext cx="936104" cy="9361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2</a:t>
              </a:r>
            </a:p>
          </p:txBody>
        </p:sp>
      </p:grpSp>
      <p:grpSp>
        <p:nvGrpSpPr>
          <p:cNvPr id="16" name="Group 15"/>
          <p:cNvGrpSpPr/>
          <p:nvPr/>
        </p:nvGrpSpPr>
        <p:grpSpPr>
          <a:xfrm>
            <a:off x="1775520" y="3933056"/>
            <a:ext cx="8568952" cy="1080120"/>
            <a:chOff x="251520" y="3933056"/>
            <a:chExt cx="8568952" cy="1080120"/>
          </a:xfrm>
          <a:solidFill>
            <a:schemeClr val="bg1">
              <a:lumMod val="85000"/>
            </a:schemeClr>
          </a:solidFill>
        </p:grpSpPr>
        <p:sp>
          <p:nvSpPr>
            <p:cNvPr id="9" name="Rounded Rectangle 8"/>
            <p:cNvSpPr/>
            <p:nvPr/>
          </p:nvSpPr>
          <p:spPr>
            <a:xfrm>
              <a:off x="1475656" y="3933056"/>
              <a:ext cx="7344816" cy="1080120"/>
            </a:xfrm>
            <a:prstGeom prst="round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Máy chủ web cần có </a:t>
              </a:r>
              <a:r>
                <a:rPr lang="en-US">
                  <a:solidFill>
                    <a:srgbClr val="FF0000"/>
                  </a:solidFill>
                  <a:latin typeface="Arial" panose="020B0604020202020204" pitchFamily="34" charset="0"/>
                  <a:cs typeface="Arial" panose="020B0604020202020204" pitchFamily="34" charset="0"/>
                </a:rPr>
                <a:t>khả năng ghi vào file nhật ký</a:t>
              </a:r>
              <a:r>
                <a:rPr lang="en-US">
                  <a:solidFill>
                    <a:schemeClr val="tx1"/>
                  </a:solidFill>
                  <a:latin typeface="Arial" panose="020B0604020202020204" pitchFamily="34" charset="0"/>
                  <a:cs typeface="Arial" panose="020B0604020202020204" pitchFamily="34" charset="0"/>
                </a:rPr>
                <a:t> khi nhật ký được mở, nhưng không ai khác có quyền truy cập để ghi vào các file này</a:t>
              </a:r>
            </a:p>
          </p:txBody>
        </p:sp>
        <p:sp>
          <p:nvSpPr>
            <p:cNvPr id="12" name="Oval 11"/>
            <p:cNvSpPr/>
            <p:nvPr/>
          </p:nvSpPr>
          <p:spPr>
            <a:xfrm>
              <a:off x="251520" y="4005064"/>
              <a:ext cx="936104" cy="93610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3</a:t>
              </a:r>
            </a:p>
          </p:txBody>
        </p:sp>
      </p:grpSp>
      <p:grpSp>
        <p:nvGrpSpPr>
          <p:cNvPr id="17" name="Group 16"/>
          <p:cNvGrpSpPr/>
          <p:nvPr/>
        </p:nvGrpSpPr>
        <p:grpSpPr>
          <a:xfrm>
            <a:off x="1775520" y="5301208"/>
            <a:ext cx="8568952" cy="1080120"/>
            <a:chOff x="251520" y="5301208"/>
            <a:chExt cx="8568952" cy="1080120"/>
          </a:xfrm>
          <a:solidFill>
            <a:schemeClr val="bg1">
              <a:lumMod val="85000"/>
            </a:schemeClr>
          </a:solidFill>
        </p:grpSpPr>
        <p:sp>
          <p:nvSpPr>
            <p:cNvPr id="10" name="Rounded Rectangle 9"/>
            <p:cNvSpPr/>
            <p:nvPr/>
          </p:nvSpPr>
          <p:spPr>
            <a:xfrm>
              <a:off x="1475656" y="5301208"/>
              <a:ext cx="7344816" cy="1080120"/>
            </a:xfrm>
            <a:prstGeom prst="round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Một khi file nhật ký bị đóng, không ai có quyền truy cập để sửa đổi </a:t>
              </a:r>
              <a:r>
                <a:rPr lang="en-US">
                  <a:solidFill>
                    <a:srgbClr val="FF0000"/>
                  </a:solidFill>
                  <a:latin typeface="Arial" panose="020B0604020202020204" pitchFamily="34" charset="0"/>
                  <a:cs typeface="Arial" panose="020B0604020202020204" pitchFamily="34" charset="0"/>
                </a:rPr>
                <a:t>nội dung của file</a:t>
              </a:r>
            </a:p>
          </p:txBody>
        </p:sp>
        <p:sp>
          <p:nvSpPr>
            <p:cNvPr id="13" name="Oval 12"/>
            <p:cNvSpPr/>
            <p:nvPr/>
          </p:nvSpPr>
          <p:spPr>
            <a:xfrm>
              <a:off x="251520" y="5373216"/>
              <a:ext cx="936104" cy="9361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4</a:t>
              </a:r>
            </a:p>
          </p:txBody>
        </p:sp>
      </p:grpSp>
      <p:sp>
        <p:nvSpPr>
          <p:cNvPr id="7" name="Oval 6"/>
          <p:cNvSpPr/>
          <p:nvPr/>
        </p:nvSpPr>
        <p:spPr>
          <a:xfrm>
            <a:off x="11246905" y="6250091"/>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38</a:t>
            </a:r>
          </a:p>
        </p:txBody>
      </p:sp>
      <p:cxnSp>
        <p:nvCxnSpPr>
          <p:cNvPr id="18" name="Google Shape;127;p4">
            <a:extLst>
              <a:ext uri="{FF2B5EF4-FFF2-40B4-BE49-F238E27FC236}">
                <a16:creationId xmlns:a16="http://schemas.microsoft.com/office/drawing/2014/main" id="{9DDB98B2-DE47-0A08-B8D7-FDD92AAFA991}"/>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4084417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0"/>
            <a:ext cx="8229600" cy="706091"/>
          </a:xfrm>
        </p:spPr>
        <p:txBody>
          <a:bodyPr>
            <a:noAutofit/>
          </a:bodyPr>
          <a:lstStyle/>
          <a:p>
            <a:r>
              <a:rPr lang="en-US" sz="3200" b="1">
                <a:solidFill>
                  <a:srgbClr val="FF0000"/>
                </a:solidFill>
                <a:latin typeface="Arial" panose="020B0604020202020204" pitchFamily="34" charset="0"/>
                <a:cs typeface="Arial" panose="020B0604020202020204" pitchFamily="34" charset="0"/>
              </a:rPr>
              <a:t>Đảm bảo tính xác thực của file nhật ký</a:t>
            </a:r>
          </a:p>
        </p:txBody>
      </p:sp>
      <p:sp>
        <p:nvSpPr>
          <p:cNvPr id="4" name="Rectangle 3"/>
          <p:cNvSpPr/>
          <p:nvPr/>
        </p:nvSpPr>
        <p:spPr>
          <a:xfrm>
            <a:off x="1703512" y="968154"/>
            <a:ext cx="2808312" cy="5328592"/>
          </a:xfrm>
          <a:prstGeom prst="rect">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0" scaled="1"/>
            <a:tileRect/>
          </a:gra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Điều tra viên có thể chứng minh rằng các file nhật ký là auth nếu họ có thể chứng minh rằng </a:t>
            </a:r>
            <a:r>
              <a:rPr lang="en-US">
                <a:solidFill>
                  <a:srgbClr val="FF0000"/>
                </a:solidFill>
                <a:latin typeface="Arial" panose="020B0604020202020204" pitchFamily="34" charset="0"/>
                <a:cs typeface="Arial" panose="020B0604020202020204" pitchFamily="34" charset="0"/>
              </a:rPr>
              <a:t>các file đó không bị thay đổi </a:t>
            </a:r>
            <a:r>
              <a:rPr lang="en-US">
                <a:solidFill>
                  <a:schemeClr val="tx1"/>
                </a:solidFill>
                <a:latin typeface="Arial" panose="020B0604020202020204" pitchFamily="34" charset="0"/>
                <a:cs typeface="Arial" panose="020B0604020202020204" pitchFamily="34" charset="0"/>
              </a:rPr>
              <a:t>kể từ khi chúng được ghi lại ban đầu</a:t>
            </a:r>
          </a:p>
        </p:txBody>
      </p:sp>
      <p:sp>
        <p:nvSpPr>
          <p:cNvPr id="8" name="Rectangle 7"/>
          <p:cNvSpPr/>
          <p:nvPr/>
        </p:nvSpPr>
        <p:spPr>
          <a:xfrm>
            <a:off x="4691844" y="968154"/>
            <a:ext cx="2808312" cy="532859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0" scaled="1"/>
            <a:tileRect/>
          </a:gra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Các file nhật ký nói chung là các file văn bản đơn giản, dễ thay đổi. Mốc ngày và giờ trên các file này cũng dễ dàng sửa đổi. Do đó, chúng </a:t>
            </a:r>
            <a:r>
              <a:rPr lang="en-US">
                <a:solidFill>
                  <a:srgbClr val="FF0000"/>
                </a:solidFill>
                <a:latin typeface="Arial" panose="020B0604020202020204" pitchFamily="34" charset="0"/>
                <a:cs typeface="Arial" panose="020B0604020202020204" pitchFamily="34" charset="0"/>
              </a:rPr>
              <a:t>không thể được coi là auth ở trạng thái mặc định của chúng</a:t>
            </a:r>
          </a:p>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Nếu máy chủ đã bị xâm nhập, điều tra viên nên </a:t>
            </a:r>
            <a:r>
              <a:rPr lang="en-US">
                <a:solidFill>
                  <a:srgbClr val="FF0000"/>
                </a:solidFill>
                <a:latin typeface="Arial" panose="020B0604020202020204" pitchFamily="34" charset="0"/>
                <a:cs typeface="Arial" panose="020B0604020202020204" pitchFamily="34" charset="0"/>
              </a:rPr>
              <a:t>di chuyển nhật ký ra khỏi máy chủ</a:t>
            </a:r>
          </a:p>
        </p:txBody>
      </p:sp>
      <p:sp>
        <p:nvSpPr>
          <p:cNvPr id="9" name="Rectangle 8"/>
          <p:cNvSpPr/>
          <p:nvPr/>
        </p:nvSpPr>
        <p:spPr>
          <a:xfrm>
            <a:off x="7680176" y="968154"/>
            <a:ext cx="2808312" cy="5328592"/>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0" scaled="1"/>
            <a:tileRect/>
          </a:gra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285750" indent="-285750">
              <a:buFont typeface="Wingdings" panose="05000000000000000000" pitchFamily="2" charset="2"/>
              <a:buChar char="q"/>
            </a:pPr>
            <a:r>
              <a:rPr lang="en-US">
                <a:solidFill>
                  <a:schemeClr val="tx1"/>
                </a:solidFill>
                <a:latin typeface="Arial" panose="020B0604020202020204" pitchFamily="34" charset="0"/>
                <a:cs typeface="Arial" panose="020B0604020202020204" pitchFamily="34" charset="0"/>
              </a:rPr>
              <a:t>Các bản ghi phải được </a:t>
            </a:r>
            <a:r>
              <a:rPr lang="en-US">
                <a:solidFill>
                  <a:srgbClr val="FF0000"/>
                </a:solidFill>
                <a:latin typeface="Arial" panose="020B0604020202020204" pitchFamily="34" charset="0"/>
                <a:cs typeface="Arial" panose="020B0604020202020204" pitchFamily="34" charset="0"/>
              </a:rPr>
              <a:t>chuyển đến một máy chủ chính </a:t>
            </a:r>
            <a:r>
              <a:rPr lang="en-US">
                <a:solidFill>
                  <a:schemeClr val="tx1"/>
                </a:solidFill>
                <a:latin typeface="Arial" panose="020B0604020202020204" pitchFamily="34" charset="0"/>
                <a:cs typeface="Arial" panose="020B0604020202020204" pitchFamily="34" charset="0"/>
              </a:rPr>
              <a:t>và sau đó chuyển ngoại tuyến sang phương tiện lưu trữ thứ cấp như DVD hoặc đĩa di động</a:t>
            </a:r>
          </a:p>
        </p:txBody>
      </p:sp>
      <p:sp>
        <p:nvSpPr>
          <p:cNvPr id="7" name="Oval 6"/>
          <p:cNvSpPr/>
          <p:nvPr/>
        </p:nvSpPr>
        <p:spPr>
          <a:xfrm>
            <a:off x="11320670" y="623731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39</a:t>
            </a:r>
          </a:p>
        </p:txBody>
      </p:sp>
      <p:sp>
        <p:nvSpPr>
          <p:cNvPr id="6" name="Oval 5"/>
          <p:cNvSpPr/>
          <p:nvPr/>
        </p:nvSpPr>
        <p:spPr>
          <a:xfrm>
            <a:off x="2725447" y="5360642"/>
            <a:ext cx="764443" cy="764443"/>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1</a:t>
            </a:r>
          </a:p>
        </p:txBody>
      </p:sp>
      <p:sp>
        <p:nvSpPr>
          <p:cNvPr id="10" name="Oval 9"/>
          <p:cNvSpPr/>
          <p:nvPr/>
        </p:nvSpPr>
        <p:spPr>
          <a:xfrm>
            <a:off x="5713779" y="5360642"/>
            <a:ext cx="764443" cy="764443"/>
          </a:xfrm>
          <a:prstGeom prst="ellipse">
            <a:avLst/>
          </a:prstGeom>
          <a:solidFill>
            <a:schemeClr val="accent6">
              <a:lumMod val="75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2</a:t>
            </a:r>
          </a:p>
        </p:txBody>
      </p:sp>
      <p:sp>
        <p:nvSpPr>
          <p:cNvPr id="11" name="Oval 10"/>
          <p:cNvSpPr/>
          <p:nvPr/>
        </p:nvSpPr>
        <p:spPr>
          <a:xfrm>
            <a:off x="8702111" y="5360642"/>
            <a:ext cx="764443" cy="764443"/>
          </a:xfrm>
          <a:prstGeom prst="ellipse">
            <a:avLst/>
          </a:prstGeom>
          <a:solidFill>
            <a:schemeClr val="accent2">
              <a:lumMod val="75000"/>
            </a:schemeClr>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latin typeface="Arial" panose="020B0604020202020204" pitchFamily="34" charset="0"/>
                <a:cs typeface="Arial" panose="020B0604020202020204" pitchFamily="34" charset="0"/>
              </a:rPr>
              <a:t>3</a:t>
            </a:r>
          </a:p>
        </p:txBody>
      </p:sp>
      <p:cxnSp>
        <p:nvCxnSpPr>
          <p:cNvPr id="12" name="Google Shape;127;p4">
            <a:extLst>
              <a:ext uri="{FF2B5EF4-FFF2-40B4-BE49-F238E27FC236}">
                <a16:creationId xmlns:a16="http://schemas.microsoft.com/office/drawing/2014/main" id="{D17AF392-E8B1-07B1-ADE1-1FE3B2EC8E91}"/>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777048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4"/>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28" name="Google Shape;128;p4"/>
          <p:cNvSpPr/>
          <p:nvPr/>
        </p:nvSpPr>
        <p:spPr>
          <a:xfrm>
            <a:off x="11369963" y="6225309"/>
            <a:ext cx="637310" cy="52647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000" b="1">
                <a:solidFill>
                  <a:srgbClr val="FFFF00"/>
                </a:solidFill>
                <a:latin typeface="Calibri"/>
                <a:ea typeface="Calibri"/>
                <a:cs typeface="Calibri"/>
                <a:sym typeface="Calibri"/>
              </a:rPr>
              <a:t>4</a:t>
            </a:r>
            <a:endParaRPr sz="2000" b="1">
              <a:solidFill>
                <a:srgbClr val="FFFF00"/>
              </a:solidFill>
              <a:latin typeface="Calibri"/>
              <a:ea typeface="Calibri"/>
              <a:cs typeface="Calibri"/>
              <a:sym typeface="Calibri"/>
            </a:endParaRPr>
          </a:p>
        </p:txBody>
      </p:sp>
      <p:sp>
        <p:nvSpPr>
          <p:cNvPr id="129" name="Google Shape;129;p4"/>
          <p:cNvSpPr txBox="1"/>
          <p:nvPr/>
        </p:nvSpPr>
        <p:spPr>
          <a:xfrm>
            <a:off x="5000676" y="0"/>
            <a:ext cx="326868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Arial"/>
                <a:ea typeface="Arial"/>
                <a:cs typeface="Arial"/>
                <a:sym typeface="Arial"/>
              </a:rPr>
              <a:t>Tình huống</a:t>
            </a:r>
            <a:endParaRPr b="1"/>
          </a:p>
        </p:txBody>
      </p:sp>
      <p:sp>
        <p:nvSpPr>
          <p:cNvPr id="130" name="Google Shape;130;p4"/>
          <p:cNvSpPr/>
          <p:nvPr/>
        </p:nvSpPr>
        <p:spPr>
          <a:xfrm>
            <a:off x="1186750" y="1865745"/>
            <a:ext cx="9633527" cy="3657601"/>
          </a:xfrm>
          <a:prstGeom prst="rect">
            <a:avLst/>
          </a:prstGeom>
          <a:solidFill>
            <a:srgbClr val="E5B8B7"/>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1" name="Google Shape;131;p4"/>
          <p:cNvPicPr preferRelativeResize="0"/>
          <p:nvPr/>
        </p:nvPicPr>
        <p:blipFill rotWithShape="1">
          <a:blip r:embed="rId3">
            <a:alphaModFix/>
          </a:blip>
          <a:srcRect/>
          <a:stretch/>
        </p:blipFill>
        <p:spPr>
          <a:xfrm>
            <a:off x="1547698" y="2463177"/>
            <a:ext cx="2470120" cy="2462736"/>
          </a:xfrm>
          <a:prstGeom prst="rect">
            <a:avLst/>
          </a:prstGeom>
          <a:noFill/>
          <a:ln>
            <a:noFill/>
          </a:ln>
        </p:spPr>
      </p:pic>
      <p:sp>
        <p:nvSpPr>
          <p:cNvPr id="132" name="Google Shape;132;p4"/>
          <p:cNvSpPr/>
          <p:nvPr/>
        </p:nvSpPr>
        <p:spPr>
          <a:xfrm>
            <a:off x="4553526" y="2463177"/>
            <a:ext cx="6096001" cy="2367441"/>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rtl="0">
              <a:spcBef>
                <a:spcPts val="0"/>
              </a:spcBef>
              <a:spcAft>
                <a:spcPts val="0"/>
              </a:spcAft>
              <a:buNone/>
            </a:pPr>
            <a:r>
              <a:rPr lang="vi-VN" sz="1800">
                <a:solidFill>
                  <a:schemeClr val="lt1"/>
                </a:solidFill>
                <a:latin typeface="Calibri"/>
                <a:ea typeface="Calibri"/>
                <a:cs typeface="Calibri"/>
                <a:sym typeface="Calibri"/>
              </a:rPr>
              <a:t>Jessica đã mất tích khỏi nhà một tuần. Cô ấy đã để lại một ghi chú vì cha cô ấy nói rằng cô ấy sẽ đi </a:t>
            </a:r>
            <a:r>
              <a:rPr lang="en-US" sz="1800">
                <a:solidFill>
                  <a:schemeClr val="lt1"/>
                </a:solidFill>
                <a:latin typeface="Calibri"/>
                <a:ea typeface="Calibri"/>
                <a:cs typeface="Calibri"/>
                <a:sym typeface="Calibri"/>
              </a:rPr>
              <a:t>thăm </a:t>
            </a:r>
            <a:r>
              <a:rPr lang="vi-VN" sz="1800">
                <a:solidFill>
                  <a:schemeClr val="lt1"/>
                </a:solidFill>
                <a:latin typeface="Calibri"/>
                <a:ea typeface="Calibri"/>
                <a:cs typeface="Calibri"/>
                <a:sym typeface="Calibri"/>
              </a:rPr>
              <a:t>bạn bè ở trường của mình. Vài tuần sau, thi thể của Jessica được tìm thấy gần một bãi tập kết. Các nhà điều tra đã được gọi đến để điều tra cái chết của Jessica. Một cuộc điều tra sơ bộ về máy tính và nhật ký của Jessica tiết lộ một số sự thật giúp cảnh sát lần ra kẻ giết người.</a:t>
            </a: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114871" y="0"/>
            <a:ext cx="8937441" cy="706091"/>
          </a:xfrm>
        </p:spPr>
        <p:txBody>
          <a:bodyPr>
            <a:noAutofit/>
          </a:bodyPr>
          <a:lstStyle/>
          <a:p>
            <a:r>
              <a:rPr lang="en-US" sz="2800" b="1">
                <a:solidFill>
                  <a:srgbClr val="FF0000"/>
                </a:solidFill>
                <a:latin typeface="Arial" panose="020B0604020202020204" pitchFamily="34" charset="0"/>
                <a:cs typeface="Arial" panose="020B0604020202020204" pitchFamily="34" charset="0"/>
              </a:rPr>
              <a:t>Sử dụng chữ ký số, mã hoá và hàm checksums</a:t>
            </a:r>
          </a:p>
        </p:txBody>
      </p:sp>
      <p:sp>
        <p:nvSpPr>
          <p:cNvPr id="3" name="Content Placeholder 2"/>
          <p:cNvSpPr>
            <a:spLocks noGrp="1"/>
          </p:cNvSpPr>
          <p:nvPr>
            <p:ph idx="1"/>
          </p:nvPr>
        </p:nvSpPr>
        <p:spPr>
          <a:xfrm>
            <a:off x="1775520" y="1193534"/>
            <a:ext cx="4320480" cy="5403819"/>
          </a:xfrm>
          <a:ln w="19050"/>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normAutofit/>
          </a:bodyPr>
          <a:lstStyle/>
          <a:p>
            <a:pPr>
              <a:buFont typeface="Wingdings" panose="05000000000000000000" pitchFamily="2" charset="2"/>
              <a:buChar char="q"/>
            </a:pPr>
            <a:r>
              <a:rPr lang="en-US" sz="2000">
                <a:latin typeface="Arial" panose="020B0604020202020204" pitchFamily="34" charset="0"/>
                <a:cs typeface="Arial" panose="020B0604020202020204" pitchFamily="34" charset="0"/>
              </a:rPr>
              <a:t>Cách duy nhất để đảm bảo tính chính xác của file nhật ký là ký và mã hóa nhật ký bằng PGP hoặc một số mã hóa khóa công khai khác</a:t>
            </a:r>
          </a:p>
          <a:p>
            <a:pPr>
              <a:buFont typeface="Wingdings" panose="05000000000000000000" pitchFamily="2" charset="2"/>
              <a:buChar char="q"/>
            </a:pPr>
            <a:r>
              <a:rPr lang="en-US" sz="2000">
                <a:latin typeface="Arial" panose="020B0604020202020204" pitchFamily="34" charset="0"/>
                <a:cs typeface="Arial" panose="020B0604020202020204" pitchFamily="34" charset="0"/>
              </a:rPr>
              <a:t>Chữ ký file rất hữu ích vì nếu một file bị hỏng, nó không làm mất hiệu lực của phần còn lại của nhật ký</a:t>
            </a:r>
          </a:p>
          <a:p>
            <a:pPr>
              <a:buFont typeface="Wingdings" panose="05000000000000000000" pitchFamily="2" charset="2"/>
              <a:buChar char="q"/>
            </a:pPr>
            <a:r>
              <a:rPr lang="en-US" sz="2000">
                <a:latin typeface="Arial" panose="020B0604020202020204" pitchFamily="34" charset="0"/>
                <a:cs typeface="Arial" panose="020B0604020202020204" pitchFamily="34" charset="0"/>
              </a:rPr>
              <a:t>Các công cụ như Fsum có thể được sử dụng để tạo mã băm MOS cho các file</a:t>
            </a:r>
          </a:p>
          <a:p>
            <a:pPr>
              <a:buFont typeface="Wingdings" panose="05000000000000000000" pitchFamily="2" charset="2"/>
              <a:buChar char="q"/>
            </a:pPr>
            <a:r>
              <a:rPr lang="en-US" sz="2000">
                <a:latin typeface="Arial" panose="020B0604020202020204" pitchFamily="34" charset="0"/>
                <a:cs typeface="Arial" panose="020B0604020202020204" pitchFamily="34" charset="0"/>
              </a:rPr>
              <a:t>Lưu trữ các chữ ký và hàm băm bằng nhật ký, nhưng cũng lưu trữ một bản sao an toàn ở một vị trí riêng biệt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510" y="1346324"/>
            <a:ext cx="4074962" cy="5035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1315802" y="6243085"/>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40</a:t>
            </a:r>
          </a:p>
        </p:txBody>
      </p:sp>
      <p:cxnSp>
        <p:nvCxnSpPr>
          <p:cNvPr id="6" name="Google Shape;127;p4">
            <a:extLst>
              <a:ext uri="{FF2B5EF4-FFF2-40B4-BE49-F238E27FC236}">
                <a16:creationId xmlns:a16="http://schemas.microsoft.com/office/drawing/2014/main" id="{9AAC5962-E2D0-2B83-6947-642FE5D5A26C}"/>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064440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55640" y="-2639"/>
            <a:ext cx="8229600" cy="706091"/>
          </a:xfrm>
        </p:spPr>
        <p:txBody>
          <a:bodyPr>
            <a:noAutofit/>
          </a:bodyPr>
          <a:lstStyle/>
          <a:p>
            <a:r>
              <a:rPr lang="en-US" sz="3600" b="1">
                <a:solidFill>
                  <a:srgbClr val="FF0000"/>
                </a:solidFill>
                <a:latin typeface="Arial" panose="020B0604020202020204" pitchFamily="34" charset="0"/>
                <a:cs typeface="Arial" panose="020B0604020202020204" pitchFamily="34" charset="0"/>
              </a:rPr>
              <a:t>Làm việc với các bản sao</a:t>
            </a:r>
          </a:p>
        </p:txBody>
      </p:sp>
      <p:sp>
        <p:nvSpPr>
          <p:cNvPr id="4" name="Rectangle 3"/>
          <p:cNvSpPr/>
          <p:nvPr/>
        </p:nvSpPr>
        <p:spPr>
          <a:xfrm>
            <a:off x="2855640" y="1268760"/>
            <a:ext cx="7488832" cy="1152128"/>
          </a:xfrm>
          <a:prstGeom prst="rect">
            <a:avLst/>
          </a:prstGeom>
          <a:gradFill flip="none" rotWithShape="1">
            <a:gsLst>
              <a:gs pos="0">
                <a:schemeClr val="bg1">
                  <a:lumMod val="7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5600"/>
            <a:r>
              <a:rPr lang="en-US">
                <a:solidFill>
                  <a:schemeClr val="tx1"/>
                </a:solidFill>
                <a:latin typeface="Arial" panose="020B0604020202020204" pitchFamily="34" charset="0"/>
                <a:cs typeface="Arial" panose="020B0604020202020204" pitchFamily="34" charset="0"/>
              </a:rPr>
              <a:t>Như với tất cả các cuộc điều tra pháp y, điều tra viên </a:t>
            </a:r>
            <a:r>
              <a:rPr lang="en-US">
                <a:solidFill>
                  <a:srgbClr val="FF0000"/>
                </a:solidFill>
                <a:latin typeface="Arial" panose="020B0604020202020204" pitchFamily="34" charset="0"/>
                <a:cs typeface="Arial" panose="020B0604020202020204" pitchFamily="34" charset="0"/>
              </a:rPr>
              <a:t>không bao giờ được làm việc với các file gốc </a:t>
            </a:r>
            <a:r>
              <a:rPr lang="en-US">
                <a:solidFill>
                  <a:schemeClr val="tx1"/>
                </a:solidFill>
                <a:latin typeface="Arial" panose="020B0604020202020204" pitchFamily="34" charset="0"/>
                <a:cs typeface="Arial" panose="020B0604020202020204" pitchFamily="34" charset="0"/>
              </a:rPr>
              <a:t>khi phân tích các file nhật ký</a:t>
            </a:r>
          </a:p>
        </p:txBody>
      </p:sp>
      <p:sp>
        <p:nvSpPr>
          <p:cNvPr id="8" name="Rectangle 7"/>
          <p:cNvSpPr/>
          <p:nvPr/>
        </p:nvSpPr>
        <p:spPr>
          <a:xfrm>
            <a:off x="2855640" y="2564904"/>
            <a:ext cx="7488832" cy="1152128"/>
          </a:xfrm>
          <a:prstGeom prst="rect">
            <a:avLst/>
          </a:prstGeom>
          <a:gradFill flip="none" rotWithShape="1">
            <a:gsLst>
              <a:gs pos="0">
                <a:schemeClr val="bg1">
                  <a:lumMod val="7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5600"/>
            <a:r>
              <a:rPr lang="en-US">
                <a:solidFill>
                  <a:schemeClr val="tx1"/>
                </a:solidFill>
                <a:latin typeface="Arial" panose="020B0604020202020204" pitchFamily="34" charset="0"/>
                <a:cs typeface="Arial" panose="020B0604020202020204" pitchFamily="34" charset="0"/>
              </a:rPr>
              <a:t>Người điều tra phải </a:t>
            </a:r>
            <a:r>
              <a:rPr lang="en-US">
                <a:solidFill>
                  <a:srgbClr val="FF0000"/>
                </a:solidFill>
                <a:latin typeface="Arial" panose="020B0604020202020204" pitchFamily="34" charset="0"/>
                <a:cs typeface="Arial" panose="020B0604020202020204" pitchFamily="34" charset="0"/>
              </a:rPr>
              <a:t>tạo các bản sao </a:t>
            </a:r>
            <a:r>
              <a:rPr lang="en-US">
                <a:solidFill>
                  <a:schemeClr val="tx1"/>
                </a:solidFill>
                <a:latin typeface="Arial" panose="020B0604020202020204" pitchFamily="34" charset="0"/>
                <a:cs typeface="Arial" panose="020B0604020202020204" pitchFamily="34" charset="0"/>
              </a:rPr>
              <a:t>trước khi thực hiện bất kỳ quá trình hậu xử lý hoặc phân tích file nhật ký nào</a:t>
            </a:r>
          </a:p>
        </p:txBody>
      </p:sp>
      <p:sp>
        <p:nvSpPr>
          <p:cNvPr id="9" name="Rectangle 8"/>
          <p:cNvSpPr/>
          <p:nvPr/>
        </p:nvSpPr>
        <p:spPr>
          <a:xfrm>
            <a:off x="2855640" y="3861048"/>
            <a:ext cx="7488832" cy="1152128"/>
          </a:xfrm>
          <a:prstGeom prst="rect">
            <a:avLst/>
          </a:prstGeom>
          <a:gradFill flip="none" rotWithShape="1">
            <a:gsLst>
              <a:gs pos="0">
                <a:schemeClr val="bg1">
                  <a:lumMod val="7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5600"/>
            <a:r>
              <a:rPr lang="en-US">
                <a:solidFill>
                  <a:schemeClr val="tx1"/>
                </a:solidFill>
                <a:latin typeface="Arial" panose="020B0604020202020204" pitchFamily="34" charset="0"/>
                <a:cs typeface="Arial" panose="020B0604020202020204" pitchFamily="34" charset="0"/>
              </a:rPr>
              <a:t>Nếu các file gốc không bị thay đổi, điều tra viên có thể chứng minh </a:t>
            </a:r>
            <a:r>
              <a:rPr lang="en-US">
                <a:solidFill>
                  <a:srgbClr val="FF0000"/>
                </a:solidFill>
                <a:latin typeface="Arial" panose="020B0604020202020204" pitchFamily="34" charset="0"/>
                <a:cs typeface="Arial" panose="020B0604020202020204" pitchFamily="34" charset="0"/>
              </a:rPr>
              <a:t>dễ dàng </a:t>
            </a:r>
            <a:r>
              <a:rPr lang="en-US">
                <a:solidFill>
                  <a:schemeClr val="tx1"/>
                </a:solidFill>
                <a:latin typeface="Arial" panose="020B0604020202020204" pitchFamily="34" charset="0"/>
                <a:cs typeface="Arial" panose="020B0604020202020204" pitchFamily="34" charset="0"/>
              </a:rPr>
              <a:t>hơn rằng chúng là auth và ở dạng ban đầu</a:t>
            </a:r>
          </a:p>
        </p:txBody>
      </p:sp>
      <p:sp>
        <p:nvSpPr>
          <p:cNvPr id="10" name="Rectangle 9"/>
          <p:cNvSpPr/>
          <p:nvPr/>
        </p:nvSpPr>
        <p:spPr>
          <a:xfrm>
            <a:off x="2855640" y="5157192"/>
            <a:ext cx="7488832" cy="1152128"/>
          </a:xfrm>
          <a:prstGeom prst="rect">
            <a:avLst/>
          </a:prstGeom>
          <a:gradFill flip="none" rotWithShape="1">
            <a:gsLst>
              <a:gs pos="0">
                <a:schemeClr val="bg1">
                  <a:lumMod val="7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5600"/>
            <a:r>
              <a:rPr lang="en-US">
                <a:solidFill>
                  <a:schemeClr val="tx1"/>
                </a:solidFill>
                <a:latin typeface="Arial" panose="020B0604020202020204" pitchFamily="34" charset="0"/>
                <a:cs typeface="Arial" panose="020B0604020202020204" pitchFamily="34" charset="0"/>
              </a:rPr>
              <a:t>Khi sử dụng các file nhật ký làm bằng chứng trước tòa, điều tra viên được yêu cầu </a:t>
            </a:r>
            <a:r>
              <a:rPr lang="en-US">
                <a:solidFill>
                  <a:srgbClr val="FF0000"/>
                </a:solidFill>
                <a:latin typeface="Arial" panose="020B0604020202020204" pitchFamily="34" charset="0"/>
                <a:cs typeface="Arial" panose="020B0604020202020204" pitchFamily="34" charset="0"/>
              </a:rPr>
              <a:t>xuất trình các file gốc ở dạng nguyên bản của chúng</a:t>
            </a:r>
          </a:p>
        </p:txBody>
      </p:sp>
      <p:sp>
        <p:nvSpPr>
          <p:cNvPr id="14" name="Rectangle 13"/>
          <p:cNvSpPr/>
          <p:nvPr/>
        </p:nvSpPr>
        <p:spPr>
          <a:xfrm>
            <a:off x="2855640" y="1268760"/>
            <a:ext cx="108000" cy="115212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855640" y="2564904"/>
            <a:ext cx="108000" cy="115212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55640" y="3861048"/>
            <a:ext cx="108000"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855640" y="5157192"/>
            <a:ext cx="108000" cy="115212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313165" y="6277271"/>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41</a:t>
            </a:r>
          </a:p>
        </p:txBody>
      </p:sp>
      <p:grpSp>
        <p:nvGrpSpPr>
          <p:cNvPr id="23" name="Group 22"/>
          <p:cNvGrpSpPr/>
          <p:nvPr/>
        </p:nvGrpSpPr>
        <p:grpSpPr>
          <a:xfrm>
            <a:off x="2063552" y="821612"/>
            <a:ext cx="1080120" cy="5919757"/>
            <a:chOff x="575568" y="821611"/>
            <a:chExt cx="1080120" cy="5919757"/>
          </a:xfrm>
        </p:grpSpPr>
        <p:sp>
          <p:nvSpPr>
            <p:cNvPr id="19" name="TextBox 18"/>
            <p:cNvSpPr txBox="1"/>
            <p:nvPr/>
          </p:nvSpPr>
          <p:spPr>
            <a:xfrm>
              <a:off x="683592" y="821611"/>
              <a:ext cx="972096" cy="2031325"/>
            </a:xfrm>
            <a:prstGeom prst="rect">
              <a:avLst/>
            </a:prstGeom>
            <a:noFill/>
          </p:spPr>
          <p:txBody>
            <a:bodyPr wrap="square" rtlCol="0">
              <a:spAutoFit/>
            </a:bodyPr>
            <a:lstStyle/>
            <a:p>
              <a:pPr algn="r"/>
              <a:r>
                <a:rPr lang="en-US" sz="12600" b="1">
                  <a:solidFill>
                    <a:schemeClr val="accent6">
                      <a:lumMod val="75000"/>
                    </a:schemeClr>
                  </a:solidFill>
                  <a:latin typeface="Arial" panose="020B0604020202020204" pitchFamily="34" charset="0"/>
                  <a:cs typeface="Arial" panose="020B0604020202020204" pitchFamily="34" charset="0"/>
                </a:rPr>
                <a:t>1</a:t>
              </a:r>
            </a:p>
          </p:txBody>
        </p:sp>
        <p:sp>
          <p:nvSpPr>
            <p:cNvPr id="20" name="TextBox 19"/>
            <p:cNvSpPr txBox="1"/>
            <p:nvPr/>
          </p:nvSpPr>
          <p:spPr>
            <a:xfrm>
              <a:off x="611560" y="2117755"/>
              <a:ext cx="972096" cy="2031325"/>
            </a:xfrm>
            <a:prstGeom prst="rect">
              <a:avLst/>
            </a:prstGeom>
            <a:noFill/>
          </p:spPr>
          <p:txBody>
            <a:bodyPr wrap="square" rtlCol="0">
              <a:spAutoFit/>
            </a:bodyPr>
            <a:lstStyle/>
            <a:p>
              <a:pPr algn="r"/>
              <a:r>
                <a:rPr lang="en-US" sz="12600" b="1">
                  <a:solidFill>
                    <a:schemeClr val="accent2">
                      <a:lumMod val="75000"/>
                    </a:schemeClr>
                  </a:solidFill>
                  <a:latin typeface="Arial" panose="020B0604020202020204" pitchFamily="34" charset="0"/>
                  <a:cs typeface="Arial" panose="020B0604020202020204" pitchFamily="34" charset="0"/>
                </a:rPr>
                <a:t>2</a:t>
              </a:r>
            </a:p>
          </p:txBody>
        </p:sp>
        <p:sp>
          <p:nvSpPr>
            <p:cNvPr id="21" name="TextBox 20"/>
            <p:cNvSpPr txBox="1"/>
            <p:nvPr/>
          </p:nvSpPr>
          <p:spPr>
            <a:xfrm>
              <a:off x="611560" y="3413899"/>
              <a:ext cx="972096" cy="2031325"/>
            </a:xfrm>
            <a:prstGeom prst="rect">
              <a:avLst/>
            </a:prstGeom>
            <a:noFill/>
          </p:spPr>
          <p:txBody>
            <a:bodyPr wrap="square" rtlCol="0">
              <a:spAutoFit/>
            </a:bodyPr>
            <a:lstStyle/>
            <a:p>
              <a:pPr algn="r"/>
              <a:r>
                <a:rPr lang="en-US" sz="12600" b="1">
                  <a:solidFill>
                    <a:schemeClr val="tx2">
                      <a:lumMod val="75000"/>
                    </a:schemeClr>
                  </a:solidFill>
                  <a:latin typeface="Arial" panose="020B0604020202020204" pitchFamily="34" charset="0"/>
                  <a:cs typeface="Arial" panose="020B0604020202020204" pitchFamily="34" charset="0"/>
                </a:rPr>
                <a:t>3</a:t>
              </a:r>
            </a:p>
          </p:txBody>
        </p:sp>
        <p:sp>
          <p:nvSpPr>
            <p:cNvPr id="22" name="TextBox 21"/>
            <p:cNvSpPr txBox="1"/>
            <p:nvPr/>
          </p:nvSpPr>
          <p:spPr>
            <a:xfrm>
              <a:off x="575568" y="4710043"/>
              <a:ext cx="972096" cy="2031325"/>
            </a:xfrm>
            <a:prstGeom prst="rect">
              <a:avLst/>
            </a:prstGeom>
            <a:noFill/>
          </p:spPr>
          <p:txBody>
            <a:bodyPr wrap="square" rtlCol="0">
              <a:spAutoFit/>
            </a:bodyPr>
            <a:lstStyle/>
            <a:p>
              <a:pPr algn="r"/>
              <a:r>
                <a:rPr lang="en-US" sz="12600" b="1">
                  <a:solidFill>
                    <a:schemeClr val="accent3">
                      <a:lumMod val="75000"/>
                    </a:schemeClr>
                  </a:solidFill>
                  <a:latin typeface="Arial" panose="020B0604020202020204" pitchFamily="34" charset="0"/>
                  <a:cs typeface="Arial" panose="020B0604020202020204" pitchFamily="34" charset="0"/>
                </a:rPr>
                <a:t>4</a:t>
              </a:r>
            </a:p>
          </p:txBody>
        </p:sp>
      </p:grpSp>
      <p:cxnSp>
        <p:nvCxnSpPr>
          <p:cNvPr id="6" name="Google Shape;127;p4">
            <a:extLst>
              <a:ext uri="{FF2B5EF4-FFF2-40B4-BE49-F238E27FC236}">
                <a16:creationId xmlns:a16="http://schemas.microsoft.com/office/drawing/2014/main" id="{E895F702-E3B3-706D-63DA-3CB23AF953BA}"/>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855073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370592" y="0"/>
            <a:ext cx="8229600" cy="706091"/>
          </a:xfrm>
        </p:spPr>
        <p:txBody>
          <a:bodyPr>
            <a:noAutofit/>
          </a:bodyPr>
          <a:lstStyle/>
          <a:p>
            <a:pPr algn="ctr"/>
            <a:r>
              <a:rPr lang="en-US" sz="3600" b="1">
                <a:solidFill>
                  <a:srgbClr val="FF0000"/>
                </a:solidFill>
                <a:latin typeface="Arial" panose="020B0604020202020204" pitchFamily="34" charset="0"/>
                <a:cs typeface="Arial" panose="020B0604020202020204" pitchFamily="34" charset="0"/>
              </a:rPr>
              <a:t>Duy trì báo cáo điều tra</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42</a:t>
            </a:r>
          </a:p>
        </p:txBody>
      </p:sp>
      <p:sp>
        <p:nvSpPr>
          <p:cNvPr id="4" name="Rounded Rectangle 3"/>
          <p:cNvSpPr/>
          <p:nvPr/>
        </p:nvSpPr>
        <p:spPr>
          <a:xfrm>
            <a:off x="1775521" y="1269000"/>
            <a:ext cx="3840027" cy="230401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Như với tất cả các bằng chứng pháp y, chuỗi giám sát phải được duy trì cho các file nhật ký</a:t>
            </a:r>
          </a:p>
        </p:txBody>
      </p:sp>
      <p:sp>
        <p:nvSpPr>
          <p:cNvPr id="6" name="Rounded Rectangle 5"/>
          <p:cNvSpPr/>
          <p:nvPr/>
        </p:nvSpPr>
        <p:spPr>
          <a:xfrm>
            <a:off x="6576454" y="1268760"/>
            <a:ext cx="3840027" cy="23040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Điều tra viên có thể chứng minh rằng file nhật ký không bị thay đổi hoặc sửa đổi kể từ khi thu thập được; nếu anh ấy/cô ấy duy trì chuỗi giám sát</a:t>
            </a:r>
          </a:p>
        </p:txBody>
      </p:sp>
      <p:sp>
        <p:nvSpPr>
          <p:cNvPr id="8" name="Rounded Rectangle 7"/>
          <p:cNvSpPr/>
          <p:nvPr/>
        </p:nvSpPr>
        <p:spPr>
          <a:xfrm>
            <a:off x="6576454" y="3861048"/>
            <a:ext cx="3840027" cy="230401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Khi điều tra viên hoặc quản trị viên mạng di chuyển file nhật ký từ máy chủ và sau đó sang thiết bị ngoại tuyến, họ phải theo dõi nơi file nhật ký đã đi và những thiết bị nào khác mà nó đã đi qua</a:t>
            </a:r>
          </a:p>
        </p:txBody>
      </p:sp>
      <p:sp>
        <p:nvSpPr>
          <p:cNvPr id="9" name="Rounded Rectangle 8"/>
          <p:cNvSpPr/>
          <p:nvPr/>
        </p:nvSpPr>
        <p:spPr>
          <a:xfrm>
            <a:off x="1775521" y="3861048"/>
            <a:ext cx="3840027" cy="23040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Điều này có thể được thực hiện bằng các phương pháp kỹ thuật hoặc phi kỹ thuật, chẳng hạn như xác thực MDS</a:t>
            </a:r>
          </a:p>
        </p:txBody>
      </p:sp>
      <p:sp>
        <p:nvSpPr>
          <p:cNvPr id="10" name="Right Arrow 9"/>
          <p:cNvSpPr/>
          <p:nvPr/>
        </p:nvSpPr>
        <p:spPr>
          <a:xfrm>
            <a:off x="5735960" y="2060848"/>
            <a:ext cx="745446" cy="6387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1" name="Right Arrow 10"/>
          <p:cNvSpPr/>
          <p:nvPr/>
        </p:nvSpPr>
        <p:spPr>
          <a:xfrm flipH="1">
            <a:off x="5735960" y="4666896"/>
            <a:ext cx="745446" cy="6387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2" name="Google Shape;127;p4">
            <a:extLst>
              <a:ext uri="{FF2B5EF4-FFF2-40B4-BE49-F238E27FC236}">
                <a16:creationId xmlns:a16="http://schemas.microsoft.com/office/drawing/2014/main" id="{5865241D-C268-F650-0CA1-238F206FF925}"/>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097216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0"/>
            <a:ext cx="8229600" cy="706091"/>
          </a:xfrm>
        </p:spPr>
        <p:txBody>
          <a:bodyPr>
            <a:noAutofit/>
          </a:bodyPr>
          <a:lstStyle/>
          <a:p>
            <a:pPr algn="ctr"/>
            <a:r>
              <a:rPr lang="en-US" sz="3600" b="1">
                <a:solidFill>
                  <a:srgbClr val="FF0000"/>
                </a:solidFill>
                <a:latin typeface="Arial" panose="020B0604020202020204" pitchFamily="34" charset="0"/>
                <a:cs typeface="Arial" panose="020B0604020202020204" pitchFamily="34" charset="0"/>
              </a:rPr>
              <a:t>Nén file nhật ký</a:t>
            </a:r>
          </a:p>
        </p:txBody>
      </p:sp>
      <p:grpSp>
        <p:nvGrpSpPr>
          <p:cNvPr id="14" name="Group 13"/>
          <p:cNvGrpSpPr/>
          <p:nvPr/>
        </p:nvGrpSpPr>
        <p:grpSpPr>
          <a:xfrm>
            <a:off x="1775944" y="1196752"/>
            <a:ext cx="8496520" cy="5112328"/>
            <a:chOff x="179512" y="1052976"/>
            <a:chExt cx="8496520" cy="5112328"/>
          </a:xfrm>
        </p:grpSpPr>
        <p:sp>
          <p:nvSpPr>
            <p:cNvPr id="4" name="Rectangle 3"/>
            <p:cNvSpPr/>
            <p:nvPr/>
          </p:nvSpPr>
          <p:spPr>
            <a:xfrm>
              <a:off x="467968" y="1341008"/>
              <a:ext cx="3816000" cy="2160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US">
                  <a:solidFill>
                    <a:schemeClr val="tx1"/>
                  </a:solidFill>
                  <a:latin typeface="Arial" panose="020B0604020202020204" pitchFamily="34" charset="0"/>
                  <a:cs typeface="Arial" panose="020B0604020202020204" pitchFamily="34" charset="0"/>
                </a:rPr>
                <a:t>Các file nhật ký có thể được sắp xếp bằng cách sử dụng </a:t>
              </a:r>
              <a:r>
                <a:rPr lang="en-US">
                  <a:solidFill>
                    <a:srgbClr val="FF0000"/>
                  </a:solidFill>
                  <a:latin typeface="Arial" panose="020B0604020202020204" pitchFamily="34" charset="0"/>
                  <a:cs typeface="Arial" panose="020B0604020202020204" pitchFamily="34" charset="0"/>
                </a:rPr>
                <a:t>hệ thống nhật ký</a:t>
              </a:r>
              <a:r>
                <a:rPr lang="en-US">
                  <a:solidFill>
                    <a:schemeClr val="tx1"/>
                  </a:solidFill>
                  <a:latin typeface="Arial" panose="020B0604020202020204" pitchFamily="34" charset="0"/>
                  <a:cs typeface="Arial" panose="020B0604020202020204" pitchFamily="34" charset="0"/>
                </a:rPr>
                <a:t>, nhưng đầu ra của hệ thống nhật ký chứa một file nhật ký lớn</a:t>
              </a:r>
            </a:p>
          </p:txBody>
        </p:sp>
        <p:sp>
          <p:nvSpPr>
            <p:cNvPr id="8" name="Rectangle 7"/>
            <p:cNvSpPr/>
            <p:nvPr/>
          </p:nvSpPr>
          <p:spPr>
            <a:xfrm>
              <a:off x="4860032" y="4005304"/>
              <a:ext cx="3816000" cy="2160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spcBef>
                  <a:spcPts val="300"/>
                </a:spcBef>
                <a:spcAft>
                  <a:spcPts val="300"/>
                </a:spcAft>
              </a:pPr>
              <a:r>
                <a:rPr lang="en-US">
                  <a:solidFill>
                    <a:schemeClr val="tx1"/>
                  </a:solidFill>
                  <a:latin typeface="Arial" panose="020B0604020202020204" pitchFamily="34" charset="0"/>
                  <a:cs typeface="Arial" panose="020B0604020202020204" pitchFamily="34" charset="0"/>
                </a:rPr>
                <a:t>Các tools có thể sử dụng:</a:t>
              </a:r>
            </a:p>
            <a:p>
              <a:pPr marL="596900" indent="-342900">
                <a:spcBef>
                  <a:spcPts val="300"/>
                </a:spcBef>
                <a:spcAft>
                  <a:spcPts val="300"/>
                </a:spcAft>
                <a:buClr>
                  <a:schemeClr val="tx1"/>
                </a:buClr>
                <a:buFont typeface="Arial" panose="020B0604020202020204" pitchFamily="34" charset="0"/>
                <a:buChar char="•"/>
              </a:pPr>
              <a:r>
                <a:rPr lang="en-US">
                  <a:solidFill>
                    <a:srgbClr val="FF0000"/>
                  </a:solidFill>
                  <a:latin typeface="Arial" panose="020B0604020202020204" pitchFamily="34" charset="0"/>
                  <a:cs typeface="Arial" panose="020B0604020202020204" pitchFamily="34" charset="0"/>
                </a:rPr>
                <a:t>Swatch</a:t>
              </a:r>
            </a:p>
            <a:p>
              <a:pPr algn="ctr">
                <a:spcBef>
                  <a:spcPts val="300"/>
                </a:spcBef>
                <a:spcAft>
                  <a:spcPts val="300"/>
                </a:spcAft>
              </a:pPr>
              <a:r>
                <a:rPr lang="en-US">
                  <a:solidFill>
                    <a:schemeClr val="tx1"/>
                  </a:solidFill>
                  <a:latin typeface="Arial" panose="020B0604020202020204" pitchFamily="34" charset="0"/>
                  <a:cs typeface="Arial" panose="020B0604020202020204" pitchFamily="34" charset="0"/>
                </a:rPr>
                <a:t>(sourcefoge.net/projects/swatch)</a:t>
              </a:r>
            </a:p>
            <a:p>
              <a:pPr marL="596900" indent="-342900">
                <a:spcBef>
                  <a:spcPts val="300"/>
                </a:spcBef>
                <a:spcAft>
                  <a:spcPts val="300"/>
                </a:spcAft>
                <a:buClr>
                  <a:schemeClr val="tx1"/>
                </a:buClr>
                <a:buFont typeface="Arial" panose="020B0604020202020204" pitchFamily="34" charset="0"/>
                <a:buChar char="•"/>
              </a:pPr>
              <a:r>
                <a:rPr lang="en-US">
                  <a:solidFill>
                    <a:srgbClr val="FF0000"/>
                  </a:solidFill>
                  <a:latin typeface="Arial" panose="020B0604020202020204" pitchFamily="34" charset="0"/>
                  <a:cs typeface="Arial" panose="020B0604020202020204" pitchFamily="34" charset="0"/>
                </a:rPr>
                <a:t>Logcheck</a:t>
              </a:r>
              <a:r>
                <a:rPr lang="en-US">
                  <a:solidFill>
                    <a:schemeClr val="tx1"/>
                  </a:solidFill>
                  <a:latin typeface="Arial" panose="020B0604020202020204" pitchFamily="34" charset="0"/>
                  <a:cs typeface="Arial" panose="020B0604020202020204" pitchFamily="34" charset="0"/>
                </a:rPr>
                <a:t> (logcheck.org)</a:t>
              </a:r>
            </a:p>
          </p:txBody>
        </p:sp>
        <p:sp>
          <p:nvSpPr>
            <p:cNvPr id="9" name="Rectangle 8"/>
            <p:cNvSpPr/>
            <p:nvPr/>
          </p:nvSpPr>
          <p:spPr>
            <a:xfrm>
              <a:off x="467968" y="4005304"/>
              <a:ext cx="3816000" cy="2160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US">
                  <a:solidFill>
                    <a:schemeClr val="tx1"/>
                  </a:solidFill>
                  <a:latin typeface="Arial" panose="020B0604020202020204" pitchFamily="34" charset="0"/>
                  <a:cs typeface="Arial" panose="020B0604020202020204" pitchFamily="34" charset="0"/>
                </a:rPr>
                <a:t>Các mục nhập nhật ký cần được </a:t>
              </a:r>
              <a:r>
                <a:rPr lang="en-US">
                  <a:solidFill>
                    <a:srgbClr val="FF0000"/>
                  </a:solidFill>
                  <a:latin typeface="Arial" panose="020B0604020202020204" pitchFamily="34" charset="0"/>
                  <a:cs typeface="Arial" panose="020B0604020202020204" pitchFamily="34" charset="0"/>
                </a:rPr>
                <a:t>lọc theo yêu cầu</a:t>
              </a:r>
            </a:p>
          </p:txBody>
        </p:sp>
        <p:sp>
          <p:nvSpPr>
            <p:cNvPr id="10" name="Rectangle 9"/>
            <p:cNvSpPr/>
            <p:nvPr/>
          </p:nvSpPr>
          <p:spPr>
            <a:xfrm>
              <a:off x="4860032" y="1341008"/>
              <a:ext cx="3816000" cy="2160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US">
                  <a:solidFill>
                    <a:schemeClr val="tx1"/>
                  </a:solidFill>
                  <a:latin typeface="Arial" panose="020B0604020202020204" pitchFamily="34" charset="0"/>
                  <a:cs typeface="Arial" panose="020B0604020202020204" pitchFamily="34" charset="0"/>
                </a:rPr>
                <a:t>Đội pháp y rất khó tìm kiếm </a:t>
              </a:r>
              <a:r>
                <a:rPr lang="en-US">
                  <a:solidFill>
                    <a:srgbClr val="FF0000"/>
                  </a:solidFill>
                  <a:latin typeface="Arial" panose="020B0604020202020204" pitchFamily="34" charset="0"/>
                  <a:cs typeface="Arial" panose="020B0604020202020204" pitchFamily="34" charset="0"/>
                </a:rPr>
                <a:t>mục nhật ký quan trọng</a:t>
              </a:r>
            </a:p>
          </p:txBody>
        </p:sp>
        <p:sp>
          <p:nvSpPr>
            <p:cNvPr id="6" name="Rectangle 5"/>
            <p:cNvSpPr/>
            <p:nvPr/>
          </p:nvSpPr>
          <p:spPr>
            <a:xfrm>
              <a:off x="179512" y="1052976"/>
              <a:ext cx="576064" cy="648072"/>
            </a:xfrm>
            <a:prstGeom prst="rect">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1</a:t>
              </a:r>
            </a:p>
          </p:txBody>
        </p:sp>
        <p:sp>
          <p:nvSpPr>
            <p:cNvPr id="11" name="Rectangle 10"/>
            <p:cNvSpPr/>
            <p:nvPr/>
          </p:nvSpPr>
          <p:spPr>
            <a:xfrm>
              <a:off x="4572000" y="3717272"/>
              <a:ext cx="576064" cy="648072"/>
            </a:xfrm>
            <a:prstGeom prst="rect">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4</a:t>
              </a:r>
            </a:p>
          </p:txBody>
        </p:sp>
        <p:sp>
          <p:nvSpPr>
            <p:cNvPr id="12" name="Rectangle 11"/>
            <p:cNvSpPr/>
            <p:nvPr/>
          </p:nvSpPr>
          <p:spPr>
            <a:xfrm>
              <a:off x="179512" y="3717272"/>
              <a:ext cx="576064" cy="648072"/>
            </a:xfrm>
            <a:prstGeom prst="rect">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3</a:t>
              </a:r>
            </a:p>
          </p:txBody>
        </p:sp>
        <p:sp>
          <p:nvSpPr>
            <p:cNvPr id="13" name="Rectangle 12"/>
            <p:cNvSpPr/>
            <p:nvPr/>
          </p:nvSpPr>
          <p:spPr>
            <a:xfrm>
              <a:off x="4572000" y="1052976"/>
              <a:ext cx="576064" cy="648072"/>
            </a:xfrm>
            <a:prstGeom prst="rect">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2</a:t>
              </a:r>
            </a:p>
          </p:txBody>
        </p:sp>
      </p:gr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43</a:t>
            </a:r>
          </a:p>
        </p:txBody>
      </p:sp>
      <p:cxnSp>
        <p:nvCxnSpPr>
          <p:cNvPr id="15" name="Google Shape;127;p4">
            <a:extLst>
              <a:ext uri="{FF2B5EF4-FFF2-40B4-BE49-F238E27FC236}">
                <a16:creationId xmlns:a16="http://schemas.microsoft.com/office/drawing/2014/main" id="{DA46E64B-0489-A26D-AE2F-8F290BFC1116}"/>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918315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0" y="2258616"/>
            <a:ext cx="12192000" cy="713184"/>
          </a:xfrm>
          <a:prstGeom prst="rect">
            <a:avLst/>
          </a:prstGeom>
          <a:noFill/>
          <a:ln>
            <a:noFill/>
          </a:ln>
        </p:spPr>
        <p:txBody>
          <a:bodyPr spcFirstLastPara="1" vert="horz" wrap="square" lIns="91425" tIns="45700" rIns="91425" bIns="45700" rtlCol="0" anchor="ctr" anchorCtr="0">
            <a:noAutofit/>
          </a:bodyPr>
          <a:lstStyle/>
          <a:p>
            <a:pPr algn="ctr"/>
            <a:r>
              <a:rPr lang="en-US" sz="3600">
                <a:latin typeface="Tahoma"/>
                <a:ea typeface="Tahoma"/>
                <a:cs typeface="Tahoma"/>
                <a:sym typeface="Tahoma"/>
              </a:rPr>
              <a:t>IV. Phân tích logs trong hệ thống mạng</a:t>
            </a:r>
            <a:endParaRPr sz="3600">
              <a:latin typeface="Tahoma"/>
              <a:ea typeface="Tahoma"/>
              <a:cs typeface="Tahoma"/>
              <a:sym typeface="Tahoma"/>
            </a:endParaRPr>
          </a:p>
        </p:txBody>
      </p:sp>
      <p:sp>
        <p:nvSpPr>
          <p:cNvPr id="161" name="Google Shape;161;p4"/>
          <p:cNvSpPr txBox="1">
            <a:spLocks noGrp="1"/>
          </p:cNvSpPr>
          <p:nvPr>
            <p:ph type="sldNum" idx="12"/>
          </p:nvPr>
        </p:nvSpPr>
        <p:spPr>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44</a:t>
            </a:fld>
            <a:endParaRPr/>
          </a:p>
        </p:txBody>
      </p:sp>
    </p:spTree>
    <p:extLst>
      <p:ext uri="{BB962C8B-B14F-4D97-AF65-F5344CB8AC3E}">
        <p14:creationId xmlns:p14="http://schemas.microsoft.com/office/powerpoint/2010/main" val="30452771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4"/>
          <p:cNvSpPr txBox="1">
            <a:spLocks noGrp="1"/>
          </p:cNvSpPr>
          <p:nvPr>
            <p:ph type="title"/>
          </p:nvPr>
        </p:nvSpPr>
        <p:spPr>
          <a:xfrm>
            <a:off x="0" y="-27384"/>
            <a:ext cx="12192000" cy="7131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200"/>
              <a:buFont typeface="Arial"/>
              <a:buNone/>
            </a:pPr>
            <a:r>
              <a:rPr lang="vi-VN" sz="3200">
                <a:latin typeface="Arial"/>
                <a:ea typeface="Arial"/>
                <a:cs typeface="Arial"/>
                <a:sym typeface="Arial"/>
              </a:rPr>
              <a:t>Cơ chế phân tích mạng</a:t>
            </a:r>
            <a:endParaRPr sz="3200">
              <a:latin typeface="Arial"/>
              <a:ea typeface="Arial"/>
              <a:cs typeface="Arial"/>
              <a:sym typeface="Arial"/>
            </a:endParaRPr>
          </a:p>
        </p:txBody>
      </p:sp>
      <p:sp>
        <p:nvSpPr>
          <p:cNvPr id="672" name="Google Shape;672;p44"/>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vi-VN"/>
              <a:t>45</a:t>
            </a:fld>
            <a:endParaRPr/>
          </a:p>
        </p:txBody>
      </p:sp>
      <p:sp>
        <p:nvSpPr>
          <p:cNvPr id="673" name="Google Shape;673;p44"/>
          <p:cNvSpPr/>
          <p:nvPr/>
        </p:nvSpPr>
        <p:spPr>
          <a:xfrm>
            <a:off x="2079176" y="1654528"/>
            <a:ext cx="2514600" cy="990600"/>
          </a:xfrm>
          <a:prstGeom prst="flowChartProcess">
            <a:avLst/>
          </a:prstGeom>
          <a:solidFill>
            <a:srgbClr val="FBD4B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solidFill>
                  <a:schemeClr val="dk1"/>
                </a:solidFill>
                <a:latin typeface="Tahoma"/>
                <a:ea typeface="Tahoma"/>
                <a:cs typeface="Tahoma"/>
                <a:sym typeface="Tahoma"/>
              </a:rPr>
              <a:t>Kho chứng cứ</a:t>
            </a:r>
            <a:endParaRPr/>
          </a:p>
        </p:txBody>
      </p:sp>
      <p:sp>
        <p:nvSpPr>
          <p:cNvPr id="674" name="Google Shape;674;p44"/>
          <p:cNvSpPr/>
          <p:nvPr/>
        </p:nvSpPr>
        <p:spPr>
          <a:xfrm>
            <a:off x="2438400" y="5148791"/>
            <a:ext cx="2514600" cy="990600"/>
          </a:xfrm>
          <a:prstGeom prst="flowChartProcess">
            <a:avLst/>
          </a:prstGeom>
          <a:solidFill>
            <a:srgbClr val="FDE9D8"/>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b="1">
                <a:solidFill>
                  <a:schemeClr val="dk1"/>
                </a:solidFill>
                <a:latin typeface="Tahoma"/>
                <a:ea typeface="Tahoma"/>
                <a:cs typeface="Tahoma"/>
                <a:sym typeface="Tahoma"/>
              </a:rPr>
              <a:t>Lý </a:t>
            </a:r>
            <a:r>
              <a:rPr lang="en-US" sz="1800" b="1">
                <a:solidFill>
                  <a:schemeClr val="dk1"/>
                </a:solidFill>
                <a:latin typeface="Tahoma"/>
                <a:ea typeface="Tahoma"/>
                <a:cs typeface="Tahoma"/>
                <a:sym typeface="Tahoma"/>
              </a:rPr>
              <a:t>do</a:t>
            </a:r>
            <a:r>
              <a:rPr lang="vi-VN" sz="1800" b="1">
                <a:solidFill>
                  <a:schemeClr val="dk1"/>
                </a:solidFill>
                <a:latin typeface="Tahoma"/>
                <a:ea typeface="Tahoma"/>
                <a:cs typeface="Tahoma"/>
                <a:sym typeface="Tahoma"/>
              </a:rPr>
              <a:t> tấn công</a:t>
            </a:r>
            <a:endParaRPr/>
          </a:p>
        </p:txBody>
      </p:sp>
      <p:sp>
        <p:nvSpPr>
          <p:cNvPr id="675" name="Google Shape;675;p44"/>
          <p:cNvSpPr/>
          <p:nvPr/>
        </p:nvSpPr>
        <p:spPr>
          <a:xfrm>
            <a:off x="6977743" y="4909609"/>
            <a:ext cx="2514600" cy="990600"/>
          </a:xfrm>
          <a:prstGeom prst="flowChartProcess">
            <a:avLst/>
          </a:prstGeom>
          <a:solidFill>
            <a:srgbClr val="D6E3BC"/>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ahoma"/>
                <a:ea typeface="Tahoma"/>
                <a:cs typeface="Tahoma"/>
                <a:sym typeface="Tahoma"/>
              </a:rPr>
              <a:t>Hiểu biết về tài sản</a:t>
            </a:r>
            <a:endParaRPr/>
          </a:p>
        </p:txBody>
      </p:sp>
      <p:sp>
        <p:nvSpPr>
          <p:cNvPr id="676" name="Google Shape;676;p44"/>
          <p:cNvSpPr/>
          <p:nvPr/>
        </p:nvSpPr>
        <p:spPr>
          <a:xfrm>
            <a:off x="6972300" y="3252158"/>
            <a:ext cx="2514600" cy="990600"/>
          </a:xfrm>
          <a:prstGeom prst="flowChartProcess">
            <a:avLst/>
          </a:prstGeom>
          <a:solidFill>
            <a:srgbClr val="FBD4B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ahoma"/>
                <a:ea typeface="Tahoma"/>
                <a:cs typeface="Tahoma"/>
                <a:sym typeface="Tahoma"/>
              </a:rPr>
              <a:t>Hiểu biết về tấn công</a:t>
            </a:r>
            <a:endParaRPr/>
          </a:p>
        </p:txBody>
      </p:sp>
      <p:sp>
        <p:nvSpPr>
          <p:cNvPr id="677" name="Google Shape;677;p44"/>
          <p:cNvSpPr/>
          <p:nvPr/>
        </p:nvSpPr>
        <p:spPr>
          <a:xfrm>
            <a:off x="2438400" y="3252158"/>
            <a:ext cx="2514600" cy="990600"/>
          </a:xfrm>
          <a:prstGeom prst="flowChartProcess">
            <a:avLst/>
          </a:prstGeom>
          <a:solidFill>
            <a:srgbClr val="B7CCE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b="1">
                <a:solidFill>
                  <a:schemeClr val="dk1"/>
                </a:solidFill>
                <a:latin typeface="Tahoma"/>
                <a:ea typeface="Tahoma"/>
                <a:cs typeface="Tahoma"/>
                <a:sym typeface="Tahoma"/>
              </a:rPr>
              <a:t>Tạo </a:t>
            </a:r>
            <a:r>
              <a:rPr lang="en-US" sz="1800" b="1">
                <a:solidFill>
                  <a:schemeClr val="dk1"/>
                </a:solidFill>
                <a:latin typeface="Tahoma"/>
                <a:ea typeface="Tahoma"/>
                <a:cs typeface="Tahoma"/>
                <a:sym typeface="Tahoma"/>
              </a:rPr>
              <a:t>sơ đồ </a:t>
            </a:r>
            <a:r>
              <a:rPr lang="vi-VN" sz="1800" b="1">
                <a:solidFill>
                  <a:schemeClr val="dk1"/>
                </a:solidFill>
                <a:latin typeface="Tahoma"/>
                <a:ea typeface="Tahoma"/>
                <a:cs typeface="Tahoma"/>
                <a:sym typeface="Tahoma"/>
              </a:rPr>
              <a:t>bằng chứng</a:t>
            </a:r>
            <a:endParaRPr/>
          </a:p>
        </p:txBody>
      </p:sp>
      <p:sp>
        <p:nvSpPr>
          <p:cNvPr id="678" name="Google Shape;678;p44"/>
          <p:cNvSpPr/>
          <p:nvPr/>
        </p:nvSpPr>
        <p:spPr>
          <a:xfrm>
            <a:off x="8233299" y="1654528"/>
            <a:ext cx="2514600" cy="990600"/>
          </a:xfrm>
          <a:prstGeom prst="flowChartProcess">
            <a:avLst/>
          </a:prstGeom>
          <a:solidFill>
            <a:srgbClr val="B7CCE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b="1">
                <a:solidFill>
                  <a:schemeClr val="dk1"/>
                </a:solidFill>
                <a:latin typeface="Tahoma"/>
                <a:ea typeface="Tahoma"/>
                <a:cs typeface="Tahoma"/>
                <a:sym typeface="Tahoma"/>
              </a:rPr>
              <a:t>Thu thập bằng chứng</a:t>
            </a:r>
            <a:endParaRPr/>
          </a:p>
        </p:txBody>
      </p:sp>
      <p:sp>
        <p:nvSpPr>
          <p:cNvPr id="679" name="Google Shape;679;p44"/>
          <p:cNvSpPr/>
          <p:nvPr/>
        </p:nvSpPr>
        <p:spPr>
          <a:xfrm>
            <a:off x="5156237" y="1654528"/>
            <a:ext cx="2514600" cy="990600"/>
          </a:xfrm>
          <a:prstGeom prst="flowChartProcess">
            <a:avLst/>
          </a:prstGeom>
          <a:solidFill>
            <a:srgbClr val="B7CCE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b="1">
                <a:solidFill>
                  <a:schemeClr val="dk1"/>
                </a:solidFill>
                <a:latin typeface="Tahoma"/>
                <a:ea typeface="Tahoma"/>
                <a:cs typeface="Tahoma"/>
                <a:sym typeface="Tahoma"/>
              </a:rPr>
              <a:t>Xử lý bằng chứng</a:t>
            </a:r>
            <a:endParaRPr/>
          </a:p>
        </p:txBody>
      </p:sp>
      <p:pic>
        <p:nvPicPr>
          <p:cNvPr id="680" name="Google Shape;680;p44"/>
          <p:cNvPicPr preferRelativeResize="0"/>
          <p:nvPr/>
        </p:nvPicPr>
        <p:blipFill rotWithShape="1">
          <a:blip r:embed="rId3">
            <a:alphaModFix/>
          </a:blip>
          <a:srcRect/>
          <a:stretch/>
        </p:blipFill>
        <p:spPr>
          <a:xfrm>
            <a:off x="440871" y="3268386"/>
            <a:ext cx="1133475" cy="1171575"/>
          </a:xfrm>
          <a:prstGeom prst="rect">
            <a:avLst/>
          </a:prstGeom>
          <a:noFill/>
          <a:ln>
            <a:noFill/>
          </a:ln>
        </p:spPr>
      </p:pic>
      <p:graphicFrame>
        <p:nvGraphicFramePr>
          <p:cNvPr id="681" name="Google Shape;681;p44"/>
          <p:cNvGraphicFramePr/>
          <p:nvPr>
            <p:extLst>
              <p:ext uri="{D42A27DB-BD31-4B8C-83A1-F6EECF244321}">
                <p14:modId xmlns:p14="http://schemas.microsoft.com/office/powerpoint/2010/main" val="4280814692"/>
              </p:ext>
            </p:extLst>
          </p:nvPr>
        </p:nvGraphicFramePr>
        <p:xfrm>
          <a:off x="381000" y="4563003"/>
          <a:ext cx="1524000" cy="1171575"/>
        </p:xfrm>
        <a:graphic>
          <a:graphicData uri="http://schemas.openxmlformats.org/drawingml/2006/table">
            <a:tbl>
              <a:tblPr firstRow="1" bandRow="1">
                <a:noFill/>
              </a:tblPr>
              <a:tblGrid>
                <a:gridCol w="1524000">
                  <a:extLst>
                    <a:ext uri="{9D8B030D-6E8A-4147-A177-3AD203B41FA5}">
                      <a16:colId xmlns:a16="http://schemas.microsoft.com/office/drawing/2014/main" val="20000"/>
                    </a:ext>
                  </a:extLst>
                </a:gridCol>
              </a:tblGrid>
              <a:tr h="1171575">
                <a:tc>
                  <a:txBody>
                    <a:bodyPr/>
                    <a:lstStyle/>
                    <a:p>
                      <a:pPr marL="0" marR="0" lvl="0" indent="0" algn="l" rtl="0">
                        <a:spcBef>
                          <a:spcPts val="0"/>
                        </a:spcBef>
                        <a:spcAft>
                          <a:spcPts val="0"/>
                        </a:spcAft>
                        <a:buNone/>
                      </a:pPr>
                      <a:r>
                        <a:rPr lang="vi-VN" sz="1800" b="1">
                          <a:solidFill>
                            <a:schemeClr val="dk1"/>
                          </a:solidFill>
                          <a:latin typeface="Tahoma"/>
                          <a:ea typeface="Tahoma"/>
                          <a:cs typeface="Tahoma"/>
                          <a:sym typeface="Tahoma"/>
                        </a:rPr>
                        <a:t>Giao diện </a:t>
                      </a:r>
                      <a:r>
                        <a:rPr lang="en-US" sz="1800" b="1">
                          <a:solidFill>
                            <a:schemeClr val="dk1"/>
                          </a:solidFill>
                          <a:latin typeface="Tahoma"/>
                          <a:ea typeface="Tahoma"/>
                          <a:cs typeface="Tahoma"/>
                          <a:sym typeface="Tahoma"/>
                        </a:rPr>
                        <a:t>điều tra</a:t>
                      </a:r>
                      <a:endParaRPr/>
                    </a:p>
                  </a:txBody>
                  <a:tcPr marL="91450" marR="91450" marT="45725" marB="45725">
                    <a:solidFill>
                      <a:schemeClr val="lt1"/>
                    </a:solidFill>
                  </a:tcPr>
                </a:tc>
                <a:extLst>
                  <a:ext uri="{0D108BD9-81ED-4DB2-BD59-A6C34878D82A}">
                    <a16:rowId xmlns:a16="http://schemas.microsoft.com/office/drawing/2014/main" val="10000"/>
                  </a:ext>
                </a:extLst>
              </a:tr>
            </a:tbl>
          </a:graphicData>
        </a:graphic>
      </p:graphicFrame>
      <p:cxnSp>
        <p:nvCxnSpPr>
          <p:cNvPr id="682" name="Google Shape;682;p44"/>
          <p:cNvCxnSpPr>
            <a:stCxn id="675" idx="1"/>
          </p:cNvCxnSpPr>
          <p:nvPr/>
        </p:nvCxnSpPr>
        <p:spPr>
          <a:xfrm rot="10800000">
            <a:off x="4953043" y="4038709"/>
            <a:ext cx="2024700" cy="1366200"/>
          </a:xfrm>
          <a:prstGeom prst="straightConnector1">
            <a:avLst/>
          </a:prstGeom>
          <a:noFill/>
          <a:ln w="19050" cap="flat" cmpd="sng">
            <a:solidFill>
              <a:srgbClr val="4A7DBA"/>
            </a:solidFill>
            <a:prstDash val="dash"/>
            <a:round/>
            <a:headEnd type="none" w="sm" len="sm"/>
            <a:tailEnd type="triangle" w="lg" len="lg"/>
          </a:ln>
        </p:spPr>
      </p:cxnSp>
      <p:cxnSp>
        <p:nvCxnSpPr>
          <p:cNvPr id="683" name="Google Shape;683;p44"/>
          <p:cNvCxnSpPr>
            <a:stCxn id="676" idx="1"/>
            <a:endCxn id="677" idx="3"/>
          </p:cNvCxnSpPr>
          <p:nvPr/>
        </p:nvCxnSpPr>
        <p:spPr>
          <a:xfrm rot="10800000">
            <a:off x="4953000" y="3747458"/>
            <a:ext cx="2019300" cy="0"/>
          </a:xfrm>
          <a:prstGeom prst="straightConnector1">
            <a:avLst/>
          </a:prstGeom>
          <a:noFill/>
          <a:ln w="19050" cap="flat" cmpd="sng">
            <a:solidFill>
              <a:srgbClr val="4A7DBA"/>
            </a:solidFill>
            <a:prstDash val="dash"/>
            <a:round/>
            <a:headEnd type="none" w="sm" len="sm"/>
            <a:tailEnd type="triangle" w="lg" len="lg"/>
          </a:ln>
        </p:spPr>
      </p:cxnSp>
      <p:cxnSp>
        <p:nvCxnSpPr>
          <p:cNvPr id="684" name="Google Shape;684;p44"/>
          <p:cNvCxnSpPr>
            <a:stCxn id="679" idx="1"/>
            <a:endCxn id="673" idx="3"/>
          </p:cNvCxnSpPr>
          <p:nvPr/>
        </p:nvCxnSpPr>
        <p:spPr>
          <a:xfrm rot="10800000">
            <a:off x="4593737" y="2149828"/>
            <a:ext cx="562500" cy="0"/>
          </a:xfrm>
          <a:prstGeom prst="straightConnector1">
            <a:avLst/>
          </a:prstGeom>
          <a:noFill/>
          <a:ln w="19050" cap="flat" cmpd="sng">
            <a:solidFill>
              <a:srgbClr val="4A7DBA"/>
            </a:solidFill>
            <a:prstDash val="dash"/>
            <a:round/>
            <a:headEnd type="none" w="sm" len="sm"/>
            <a:tailEnd type="triangle" w="lg" len="lg"/>
          </a:ln>
        </p:spPr>
      </p:cxnSp>
      <p:cxnSp>
        <p:nvCxnSpPr>
          <p:cNvPr id="685" name="Google Shape;685;p44"/>
          <p:cNvCxnSpPr>
            <a:stCxn id="678" idx="1"/>
            <a:endCxn id="679" idx="3"/>
          </p:cNvCxnSpPr>
          <p:nvPr/>
        </p:nvCxnSpPr>
        <p:spPr>
          <a:xfrm rot="10800000">
            <a:off x="7670799" y="2149828"/>
            <a:ext cx="562500" cy="0"/>
          </a:xfrm>
          <a:prstGeom prst="straightConnector1">
            <a:avLst/>
          </a:prstGeom>
          <a:noFill/>
          <a:ln w="19050" cap="flat" cmpd="sng">
            <a:solidFill>
              <a:srgbClr val="4A7DBA"/>
            </a:solidFill>
            <a:prstDash val="dash"/>
            <a:round/>
            <a:headEnd type="none" w="sm" len="sm"/>
            <a:tailEnd type="stealth" w="lg" len="lg"/>
          </a:ln>
        </p:spPr>
      </p:cxnSp>
      <p:cxnSp>
        <p:nvCxnSpPr>
          <p:cNvPr id="686" name="Google Shape;686;p44"/>
          <p:cNvCxnSpPr>
            <a:stCxn id="680" idx="0"/>
          </p:cNvCxnSpPr>
          <p:nvPr/>
        </p:nvCxnSpPr>
        <p:spPr>
          <a:xfrm rot="-5400000">
            <a:off x="4146359" y="-2072064"/>
            <a:ext cx="2201700" cy="8479200"/>
          </a:xfrm>
          <a:prstGeom prst="bentConnector2">
            <a:avLst/>
          </a:prstGeom>
          <a:noFill/>
          <a:ln w="25400" cap="flat" cmpd="sng">
            <a:solidFill>
              <a:srgbClr val="4A7DBA"/>
            </a:solidFill>
            <a:prstDash val="dash"/>
            <a:round/>
            <a:headEnd type="none" w="sm" len="sm"/>
            <a:tailEnd type="none" w="sm" len="sm"/>
          </a:ln>
        </p:spPr>
      </p:cxnSp>
      <p:cxnSp>
        <p:nvCxnSpPr>
          <p:cNvPr id="687" name="Google Shape;687;p44"/>
          <p:cNvCxnSpPr/>
          <p:nvPr/>
        </p:nvCxnSpPr>
        <p:spPr>
          <a:xfrm>
            <a:off x="9486900" y="1081819"/>
            <a:ext cx="0" cy="572709"/>
          </a:xfrm>
          <a:prstGeom prst="straightConnector1">
            <a:avLst/>
          </a:prstGeom>
          <a:noFill/>
          <a:ln w="19050" cap="flat" cmpd="sng">
            <a:solidFill>
              <a:srgbClr val="4A7DBA"/>
            </a:solidFill>
            <a:prstDash val="dash"/>
            <a:round/>
            <a:headEnd type="none" w="sm" len="sm"/>
            <a:tailEnd type="triangle" w="lg" len="lg"/>
          </a:ln>
        </p:spPr>
      </p:cxnSp>
      <p:cxnSp>
        <p:nvCxnSpPr>
          <p:cNvPr id="688" name="Google Shape;688;p44"/>
          <p:cNvCxnSpPr>
            <a:endCxn id="673" idx="0"/>
          </p:cNvCxnSpPr>
          <p:nvPr/>
        </p:nvCxnSpPr>
        <p:spPr>
          <a:xfrm>
            <a:off x="3336476" y="1066828"/>
            <a:ext cx="0" cy="587700"/>
          </a:xfrm>
          <a:prstGeom prst="straightConnector1">
            <a:avLst/>
          </a:prstGeom>
          <a:noFill/>
          <a:ln w="19050" cap="flat" cmpd="sng">
            <a:solidFill>
              <a:srgbClr val="4A7DBA"/>
            </a:solidFill>
            <a:prstDash val="dash"/>
            <a:round/>
            <a:headEnd type="none" w="sm" len="sm"/>
            <a:tailEnd type="triangle" w="lg" len="lg"/>
          </a:ln>
        </p:spPr>
      </p:cxnSp>
      <p:cxnSp>
        <p:nvCxnSpPr>
          <p:cNvPr id="689" name="Google Shape;689;p44"/>
          <p:cNvCxnSpPr>
            <a:stCxn id="673" idx="2"/>
          </p:cNvCxnSpPr>
          <p:nvPr/>
        </p:nvCxnSpPr>
        <p:spPr>
          <a:xfrm>
            <a:off x="3336476" y="2645128"/>
            <a:ext cx="0" cy="606900"/>
          </a:xfrm>
          <a:prstGeom prst="straightConnector1">
            <a:avLst/>
          </a:prstGeom>
          <a:noFill/>
          <a:ln w="19050" cap="flat" cmpd="sng">
            <a:solidFill>
              <a:srgbClr val="4A7DBA"/>
            </a:solidFill>
            <a:prstDash val="dash"/>
            <a:round/>
            <a:headEnd type="triangle" w="med" len="med"/>
            <a:tailEnd type="stealth" w="lg" len="lg"/>
          </a:ln>
        </p:spPr>
      </p:cxnSp>
      <p:cxnSp>
        <p:nvCxnSpPr>
          <p:cNvPr id="690" name="Google Shape;690;p44"/>
          <p:cNvCxnSpPr>
            <a:stCxn id="677" idx="1"/>
          </p:cNvCxnSpPr>
          <p:nvPr/>
        </p:nvCxnSpPr>
        <p:spPr>
          <a:xfrm rot="10800000">
            <a:off x="1574400" y="3747458"/>
            <a:ext cx="864000" cy="0"/>
          </a:xfrm>
          <a:prstGeom prst="straightConnector1">
            <a:avLst/>
          </a:prstGeom>
          <a:noFill/>
          <a:ln w="19050" cap="flat" cmpd="sng">
            <a:solidFill>
              <a:srgbClr val="4A7DBA"/>
            </a:solidFill>
            <a:prstDash val="dash"/>
            <a:round/>
            <a:headEnd type="triangle" w="med" len="med"/>
            <a:tailEnd type="triangle" w="lg" len="lg"/>
          </a:ln>
        </p:spPr>
      </p:cxnSp>
      <p:cxnSp>
        <p:nvCxnSpPr>
          <p:cNvPr id="691" name="Google Shape;691;p44"/>
          <p:cNvCxnSpPr>
            <a:stCxn id="674" idx="1"/>
          </p:cNvCxnSpPr>
          <p:nvPr/>
        </p:nvCxnSpPr>
        <p:spPr>
          <a:xfrm rot="10800000">
            <a:off x="1574400" y="4242791"/>
            <a:ext cx="864000" cy="1401300"/>
          </a:xfrm>
          <a:prstGeom prst="straightConnector1">
            <a:avLst/>
          </a:prstGeom>
          <a:noFill/>
          <a:ln w="19050" cap="flat" cmpd="sng">
            <a:solidFill>
              <a:srgbClr val="4A7DBA"/>
            </a:solidFill>
            <a:prstDash val="dash"/>
            <a:round/>
            <a:headEnd type="triangle" w="med" len="med"/>
            <a:tailEnd type="triangle" w="lg" len="lg"/>
          </a:ln>
        </p:spPr>
      </p:cxnSp>
    </p:spTree>
    <p:extLst>
      <p:ext uri="{BB962C8B-B14F-4D97-AF65-F5344CB8AC3E}">
        <p14:creationId xmlns:p14="http://schemas.microsoft.com/office/powerpoint/2010/main" val="13493596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5"/>
          <p:cNvSpPr txBox="1">
            <a:spLocks noGrp="1"/>
          </p:cNvSpPr>
          <p:nvPr>
            <p:ph type="body" idx="1"/>
          </p:nvPr>
        </p:nvSpPr>
        <p:spPr>
          <a:xfrm>
            <a:off x="208722" y="897004"/>
            <a:ext cx="3935894" cy="5629365"/>
          </a:xfrm>
          <a:prstGeom prst="rect">
            <a:avLst/>
          </a:prstGeom>
          <a:noFill/>
          <a:ln>
            <a:noFill/>
          </a:ln>
        </p:spPr>
        <p:txBody>
          <a:bodyPr spcFirstLastPara="1" wrap="square" lIns="91425" tIns="45700" rIns="91425" bIns="45700" anchor="t" anchorCtr="0">
            <a:normAutofit/>
          </a:bodyPr>
          <a:lstStyle/>
          <a:p>
            <a:pPr marL="0" indent="0">
              <a:spcBef>
                <a:spcPts val="0"/>
              </a:spcBef>
              <a:buSzPts val="1800"/>
              <a:buNone/>
            </a:pPr>
            <a:r>
              <a:rPr lang="vi-VN" sz="1800" b="1">
                <a:latin typeface="Arial"/>
                <a:ea typeface="Arial"/>
                <a:cs typeface="Arial"/>
                <a:sym typeface="Arial"/>
              </a:rPr>
              <a:t>GFI EventsManager</a:t>
            </a:r>
            <a:r>
              <a:rPr lang="en-US" sz="1800" b="1">
                <a:latin typeface="Arial"/>
                <a:ea typeface="Arial"/>
                <a:cs typeface="Arial"/>
                <a:sym typeface="Arial"/>
              </a:rPr>
              <a:t>:</a:t>
            </a:r>
            <a:endParaRPr lang="en-US" sz="1800"/>
          </a:p>
          <a:p>
            <a:pPr marL="342900" lvl="0" indent="-342900" algn="l" rtl="0">
              <a:lnSpc>
                <a:spcPct val="114000"/>
              </a:lnSpc>
              <a:spcBef>
                <a:spcPts val="0"/>
              </a:spcBef>
              <a:spcAft>
                <a:spcPts val="0"/>
              </a:spcAft>
              <a:buClr>
                <a:schemeClr val="dk1"/>
              </a:buClr>
              <a:buSzPts val="1800"/>
              <a:buFont typeface="Noto Sans Symbols"/>
              <a:buChar char="❑"/>
            </a:pPr>
            <a:r>
              <a:rPr lang="vi-VN" sz="1800"/>
              <a:t>GFI EventsManager cho phép </a:t>
            </a:r>
            <a:r>
              <a:rPr lang="vi-VN" sz="1800" b="1">
                <a:solidFill>
                  <a:srgbClr val="FF0000"/>
                </a:solidFill>
              </a:rPr>
              <a:t>quản lý dữ liệu log sự kiện</a:t>
            </a:r>
            <a:r>
              <a:rPr lang="vi-VN" sz="1800"/>
              <a:t> để đảm bảo độ tin cậy và tuân thủ của hệ thống</a:t>
            </a:r>
            <a:endParaRPr/>
          </a:p>
          <a:p>
            <a:pPr marL="342900" lvl="0" indent="-342900" algn="l" rtl="0">
              <a:lnSpc>
                <a:spcPct val="114000"/>
              </a:lnSpc>
              <a:spcBef>
                <a:spcPts val="1200"/>
              </a:spcBef>
              <a:spcAft>
                <a:spcPts val="0"/>
              </a:spcAft>
              <a:buClr>
                <a:schemeClr val="dk1"/>
              </a:buClr>
              <a:buSzPts val="1800"/>
              <a:buFont typeface="Noto Sans Symbols"/>
              <a:buChar char="❑"/>
            </a:pPr>
            <a:r>
              <a:rPr lang="vi-VN" sz="1800"/>
              <a:t>Nó </a:t>
            </a:r>
            <a:r>
              <a:rPr lang="vi-VN" sz="1800" b="1">
                <a:solidFill>
                  <a:srgbClr val="FF0000"/>
                </a:solidFill>
              </a:rPr>
              <a:t>cho phép tăng thời gian hoạt động </a:t>
            </a:r>
            <a:r>
              <a:rPr lang="vi-VN" sz="1800"/>
              <a:t>bằng cách thu thập, chuẩn hóa, phân tích, phân loại và hợp nhất log data từ nhiều nguồn trên toàn mạng</a:t>
            </a:r>
            <a:endParaRPr/>
          </a:p>
        </p:txBody>
      </p:sp>
      <p:sp>
        <p:nvSpPr>
          <p:cNvPr id="698" name="Google Shape;698;p45"/>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vi-VN"/>
              <a:t>46</a:t>
            </a:fld>
            <a:endParaRPr/>
          </a:p>
        </p:txBody>
      </p:sp>
      <p:sp>
        <p:nvSpPr>
          <p:cNvPr id="699" name="Google Shape;699;p45"/>
          <p:cNvSpPr txBox="1"/>
          <p:nvPr/>
        </p:nvSpPr>
        <p:spPr>
          <a:xfrm>
            <a:off x="1559514" y="85635"/>
            <a:ext cx="9072971"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3600" b="1">
                <a:solidFill>
                  <a:srgbClr val="FF0000"/>
                </a:solidFill>
                <a:latin typeface="Arial"/>
                <a:ea typeface="Arial"/>
                <a:cs typeface="Arial"/>
                <a:sym typeface="Arial"/>
              </a:rPr>
              <a:t>Công cụ thu thập và phân tích Log</a:t>
            </a:r>
            <a:endParaRPr/>
          </a:p>
        </p:txBody>
      </p:sp>
      <p:pic>
        <p:nvPicPr>
          <p:cNvPr id="3" name="Picture 2">
            <a:extLst>
              <a:ext uri="{FF2B5EF4-FFF2-40B4-BE49-F238E27FC236}">
                <a16:creationId xmlns:a16="http://schemas.microsoft.com/office/drawing/2014/main" id="{3174E70B-2850-D562-67C9-93F20F346262}"/>
              </a:ext>
            </a:extLst>
          </p:cNvPr>
          <p:cNvPicPr>
            <a:picLocks noChangeAspect="1"/>
          </p:cNvPicPr>
          <p:nvPr/>
        </p:nvPicPr>
        <p:blipFill>
          <a:blip r:embed="rId3"/>
          <a:stretch>
            <a:fillRect/>
          </a:stretch>
        </p:blipFill>
        <p:spPr>
          <a:xfrm>
            <a:off x="4295814" y="804559"/>
            <a:ext cx="7154767" cy="58142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body" idx="1"/>
          </p:nvPr>
        </p:nvSpPr>
        <p:spPr>
          <a:xfrm>
            <a:off x="0" y="993913"/>
            <a:ext cx="12192000" cy="1215887"/>
          </a:xfrm>
          <a:prstGeom prst="rect">
            <a:avLst/>
          </a:prstGeom>
          <a:noFill/>
          <a:ln>
            <a:noFill/>
          </a:ln>
        </p:spPr>
        <p:txBody>
          <a:bodyPr spcFirstLastPara="1" wrap="square" lIns="91425" tIns="45700" rIns="91425" bIns="45700" anchor="t" anchorCtr="0">
            <a:normAutofit/>
          </a:bodyPr>
          <a:lstStyle/>
          <a:p>
            <a:pPr marL="0" indent="0">
              <a:spcBef>
                <a:spcPts val="0"/>
              </a:spcBef>
              <a:buSzPts val="1800"/>
              <a:buNone/>
            </a:pPr>
            <a:r>
              <a:rPr lang="vi-VN" sz="1800" b="1">
                <a:latin typeface="Arial"/>
                <a:ea typeface="Arial"/>
                <a:cs typeface="Arial"/>
                <a:sym typeface="Arial"/>
              </a:rPr>
              <a:t>EventLog Analyzer</a:t>
            </a:r>
            <a:r>
              <a:rPr lang="en-US" sz="1800" b="1">
                <a:latin typeface="Arial"/>
                <a:ea typeface="Arial"/>
                <a:cs typeface="Arial"/>
                <a:sym typeface="Arial"/>
              </a:rPr>
              <a:t>:</a:t>
            </a:r>
            <a:endParaRPr lang="en-US" sz="1800"/>
          </a:p>
          <a:p>
            <a:pPr marL="342900" lvl="0" indent="-342900" algn="l" rtl="0">
              <a:lnSpc>
                <a:spcPct val="114000"/>
              </a:lnSpc>
              <a:spcBef>
                <a:spcPts val="0"/>
              </a:spcBef>
              <a:spcAft>
                <a:spcPts val="0"/>
              </a:spcAft>
              <a:buClr>
                <a:schemeClr val="dk1"/>
              </a:buClr>
              <a:buSzPts val="1800"/>
              <a:buFont typeface="Noto Sans Symbols"/>
              <a:buChar char="❑"/>
            </a:pPr>
            <a:r>
              <a:rPr lang="vi-VN" sz="1800"/>
              <a:t>EventLog Analyzer cho phép các tổ chức </a:t>
            </a:r>
            <a:r>
              <a:rPr lang="vi-VN" sz="1800" b="1">
                <a:solidFill>
                  <a:srgbClr val="FF0000"/>
                </a:solidFill>
              </a:rPr>
              <a:t>tự động hóa quy trình quản lý logs do máy tạo ra </a:t>
            </a:r>
            <a:r>
              <a:rPr lang="vi-VN" sz="1800"/>
              <a:t>bằng cách thu thập, phân tích, tương quan, tìm kiếm, báo cáo và lưu trữ từ một vị trí trung tâm</a:t>
            </a:r>
            <a:endParaRPr sz="1800"/>
          </a:p>
        </p:txBody>
      </p:sp>
      <p:sp>
        <p:nvSpPr>
          <p:cNvPr id="707" name="Google Shape;707;p46"/>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vi-VN"/>
              <a:t>47</a:t>
            </a:fld>
            <a:endParaRPr/>
          </a:p>
        </p:txBody>
      </p:sp>
      <p:sp>
        <p:nvSpPr>
          <p:cNvPr id="708" name="Google Shape;708;p46"/>
          <p:cNvSpPr txBox="1"/>
          <p:nvPr/>
        </p:nvSpPr>
        <p:spPr>
          <a:xfrm>
            <a:off x="1559514" y="61240"/>
            <a:ext cx="9072971"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3600" b="1">
                <a:solidFill>
                  <a:srgbClr val="FF0000"/>
                </a:solidFill>
                <a:latin typeface="Arial"/>
                <a:ea typeface="Arial"/>
                <a:cs typeface="Arial"/>
                <a:sym typeface="Arial"/>
              </a:rPr>
              <a:t>Công cụ thu thập và phân tích Log</a:t>
            </a:r>
            <a:endParaRPr/>
          </a:p>
        </p:txBody>
      </p:sp>
      <p:pic>
        <p:nvPicPr>
          <p:cNvPr id="709" name="Google Shape;709;p46"/>
          <p:cNvPicPr preferRelativeResize="0"/>
          <p:nvPr/>
        </p:nvPicPr>
        <p:blipFill rotWithShape="1">
          <a:blip r:embed="rId3">
            <a:alphaModFix/>
          </a:blip>
          <a:srcRect/>
          <a:stretch/>
        </p:blipFill>
        <p:spPr>
          <a:xfrm>
            <a:off x="660716" y="2378417"/>
            <a:ext cx="10870565" cy="38588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7"/>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vi-VN"/>
              <a:t>48</a:t>
            </a:fld>
            <a:endParaRPr/>
          </a:p>
        </p:txBody>
      </p:sp>
      <p:sp>
        <p:nvSpPr>
          <p:cNvPr id="716" name="Google Shape;716;p47"/>
          <p:cNvSpPr txBox="1"/>
          <p:nvPr/>
        </p:nvSpPr>
        <p:spPr>
          <a:xfrm>
            <a:off x="1595029" y="66305"/>
            <a:ext cx="907297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3600" b="1">
                <a:solidFill>
                  <a:srgbClr val="FF0000"/>
                </a:solidFill>
                <a:latin typeface="Arial"/>
                <a:ea typeface="Arial"/>
                <a:cs typeface="Arial"/>
                <a:sym typeface="Arial"/>
              </a:rPr>
              <a:t>Công cụ thu thập và phân tích log</a:t>
            </a:r>
            <a:endParaRPr/>
          </a:p>
        </p:txBody>
      </p:sp>
      <p:pic>
        <p:nvPicPr>
          <p:cNvPr id="717" name="Google Shape;717;p47"/>
          <p:cNvPicPr preferRelativeResize="0"/>
          <p:nvPr/>
        </p:nvPicPr>
        <p:blipFill rotWithShape="1">
          <a:blip r:embed="rId3">
            <a:alphaModFix/>
          </a:blip>
          <a:srcRect/>
          <a:stretch/>
        </p:blipFill>
        <p:spPr>
          <a:xfrm>
            <a:off x="914400" y="1010126"/>
            <a:ext cx="5244328" cy="5535930"/>
          </a:xfrm>
          <a:prstGeom prst="rect">
            <a:avLst/>
          </a:prstGeom>
          <a:noFill/>
          <a:ln>
            <a:noFill/>
          </a:ln>
        </p:spPr>
      </p:pic>
      <p:pic>
        <p:nvPicPr>
          <p:cNvPr id="718" name="Google Shape;718;p47"/>
          <p:cNvPicPr preferRelativeResize="0"/>
          <p:nvPr/>
        </p:nvPicPr>
        <p:blipFill rotWithShape="1">
          <a:blip r:embed="rId4">
            <a:alphaModFix/>
          </a:blip>
          <a:srcRect/>
          <a:stretch/>
        </p:blipFill>
        <p:spPr>
          <a:xfrm>
            <a:off x="6553200" y="1010126"/>
            <a:ext cx="4114800" cy="44000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8"/>
          <p:cNvSpPr txBox="1">
            <a:spLocks noGrp="1"/>
          </p:cNvSpPr>
          <p:nvPr>
            <p:ph type="sldNum" idx="12"/>
          </p:nvPr>
        </p:nvSpPr>
        <p:spPr>
          <a:xfrm>
            <a:off x="11376588"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vi-VN"/>
              <a:t>49</a:t>
            </a:fld>
            <a:endParaRPr/>
          </a:p>
        </p:txBody>
      </p:sp>
      <p:sp>
        <p:nvSpPr>
          <p:cNvPr id="725" name="Google Shape;725;p48"/>
          <p:cNvSpPr txBox="1"/>
          <p:nvPr/>
        </p:nvSpPr>
        <p:spPr>
          <a:xfrm>
            <a:off x="1595029" y="66305"/>
            <a:ext cx="907297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3600" b="1">
                <a:solidFill>
                  <a:srgbClr val="FF0000"/>
                </a:solidFill>
                <a:latin typeface="Arial"/>
                <a:ea typeface="Arial"/>
                <a:cs typeface="Arial"/>
                <a:sym typeface="Arial"/>
              </a:rPr>
              <a:t>Công cụ thu thập và phân tích log</a:t>
            </a:r>
            <a:endParaRPr/>
          </a:p>
        </p:txBody>
      </p:sp>
      <p:pic>
        <p:nvPicPr>
          <p:cNvPr id="726" name="Google Shape;726;p48"/>
          <p:cNvPicPr preferRelativeResize="0"/>
          <p:nvPr/>
        </p:nvPicPr>
        <p:blipFill rotWithShape="1">
          <a:blip r:embed="rId3">
            <a:alphaModFix/>
          </a:blip>
          <a:srcRect/>
          <a:stretch/>
        </p:blipFill>
        <p:spPr>
          <a:xfrm>
            <a:off x="1595029" y="1039216"/>
            <a:ext cx="8948488" cy="54377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4"/>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28" name="Google Shape;128;p4"/>
          <p:cNvSpPr/>
          <p:nvPr/>
        </p:nvSpPr>
        <p:spPr>
          <a:xfrm>
            <a:off x="11369963" y="6225309"/>
            <a:ext cx="637310" cy="52647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00"/>
                </a:solidFill>
                <a:latin typeface="Calibri"/>
                <a:ea typeface="Calibri"/>
                <a:cs typeface="Calibri"/>
                <a:sym typeface="Calibri"/>
              </a:rPr>
              <a:t>5</a:t>
            </a:r>
            <a:endParaRPr sz="2000" b="1">
              <a:solidFill>
                <a:srgbClr val="FFFF00"/>
              </a:solidFill>
              <a:latin typeface="Calibri"/>
              <a:ea typeface="Calibri"/>
              <a:cs typeface="Calibri"/>
              <a:sym typeface="Calibri"/>
            </a:endParaRPr>
          </a:p>
        </p:txBody>
      </p:sp>
      <p:sp>
        <p:nvSpPr>
          <p:cNvPr id="129" name="Google Shape;129;p4"/>
          <p:cNvSpPr txBox="1"/>
          <p:nvPr/>
        </p:nvSpPr>
        <p:spPr>
          <a:xfrm>
            <a:off x="1320248" y="17324"/>
            <a:ext cx="955150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Arial"/>
                <a:cs typeface="Arial"/>
                <a:sym typeface="Arial"/>
              </a:rPr>
              <a:t>Điều tra mạng máy tính (Network Forensic)</a:t>
            </a:r>
            <a:endParaRPr b="1"/>
          </a:p>
        </p:txBody>
      </p:sp>
      <p:sp>
        <p:nvSpPr>
          <p:cNvPr id="3" name="TextBox 2">
            <a:extLst>
              <a:ext uri="{FF2B5EF4-FFF2-40B4-BE49-F238E27FC236}">
                <a16:creationId xmlns:a16="http://schemas.microsoft.com/office/drawing/2014/main" id="{1D3E05E1-21FC-0B97-BA0B-0EDB56A84A1B}"/>
              </a:ext>
            </a:extLst>
          </p:cNvPr>
          <p:cNvSpPr txBox="1"/>
          <p:nvPr/>
        </p:nvSpPr>
        <p:spPr>
          <a:xfrm>
            <a:off x="636104" y="1140193"/>
            <a:ext cx="7861853" cy="4401205"/>
          </a:xfrm>
          <a:prstGeom prst="rect">
            <a:avLst/>
          </a:prstGeom>
          <a:noFill/>
        </p:spPr>
        <p:txBody>
          <a:bodyPr wrap="square">
            <a:spAutoFit/>
          </a:bodyPr>
          <a:lstStyle/>
          <a:p>
            <a:pPr marL="285750" indent="-285750" algn="just">
              <a:buClr>
                <a:schemeClr val="tx1"/>
              </a:buClr>
              <a:buFont typeface="Wingdings" panose="05000000000000000000" pitchFamily="2" charset="2"/>
              <a:buChar char="§"/>
            </a:pPr>
            <a:r>
              <a:rPr lang="en-US" sz="2000">
                <a:latin typeface="Arial" panose="020B0604020202020204" pitchFamily="34" charset="0"/>
                <a:cs typeface="Arial" panose="020B0604020202020204" pitchFamily="34" charset="0"/>
              </a:rPr>
              <a:t>Điều tra mạng là chặn bắt, ghi lại và </a:t>
            </a:r>
            <a:r>
              <a:rPr lang="en-US" sz="2000">
                <a:solidFill>
                  <a:srgbClr val="FF0000"/>
                </a:solidFill>
                <a:latin typeface="Arial" panose="020B0604020202020204" pitchFamily="34" charset="0"/>
                <a:cs typeface="Arial" panose="020B0604020202020204" pitchFamily="34" charset="0"/>
              </a:rPr>
              <a:t>phân tích sự kiện mạng </a:t>
            </a:r>
            <a:r>
              <a:rPr lang="en-US" sz="2000">
                <a:latin typeface="Arial" panose="020B0604020202020204" pitchFamily="34" charset="0"/>
                <a:cs typeface="Arial" panose="020B0604020202020204" pitchFamily="34" charset="0"/>
              </a:rPr>
              <a:t>để có thể phát hiện ra nguyên nhân sự cố.</a:t>
            </a:r>
          </a:p>
          <a:p>
            <a:pPr marL="285750" indent="-285750" algn="just">
              <a:buClr>
                <a:schemeClr val="tx1"/>
              </a:buClr>
              <a:buFont typeface="Wingdings" panose="05000000000000000000" pitchFamily="2" charset="2"/>
              <a:buChar char="§"/>
            </a:pPr>
            <a:endParaRPr lang="en-US" sz="2000">
              <a:latin typeface="Arial" panose="020B0604020202020204" pitchFamily="34" charset="0"/>
              <a:cs typeface="Arial" panose="020B0604020202020204" pitchFamily="34" charset="0"/>
            </a:endParaRPr>
          </a:p>
          <a:p>
            <a:pPr marL="285750" indent="-285750" algn="just">
              <a:buClr>
                <a:schemeClr val="tx1"/>
              </a:buClr>
              <a:buFont typeface="Wingdings" panose="05000000000000000000" pitchFamily="2" charset="2"/>
              <a:buChar char="§"/>
            </a:pPr>
            <a:r>
              <a:rPr lang="en-US" sz="2000">
                <a:latin typeface="Arial" panose="020B0604020202020204" pitchFamily="34" charset="0"/>
                <a:cs typeface="Arial" panose="020B0604020202020204" pitchFamily="34" charset="0"/>
              </a:rPr>
              <a:t>Chặn bắt lưu lượng mạng theo lý thuyết thì đơn giản, nhưng </a:t>
            </a:r>
            <a:r>
              <a:rPr lang="en-US" sz="2000">
                <a:solidFill>
                  <a:srgbClr val="FF0000"/>
                </a:solidFill>
                <a:latin typeface="Arial" panose="020B0604020202020204" pitchFamily="34" charset="0"/>
                <a:cs typeface="Arial" panose="020B0604020202020204" pitchFamily="34" charset="0"/>
              </a:rPr>
              <a:t>tương đối phức tạp </a:t>
            </a:r>
            <a:r>
              <a:rPr lang="en-US" sz="2000">
                <a:latin typeface="Arial" panose="020B0604020202020204" pitchFamily="34" charset="0"/>
                <a:cs typeface="Arial" panose="020B0604020202020204" pitchFamily="34" charset="0"/>
              </a:rPr>
              <a:t>trong thực tiễn; bởi vì lượng lớn dữ liệu được truyền qua mạng và bản chất phức tạp của các giao thức mạng.</a:t>
            </a:r>
          </a:p>
          <a:p>
            <a:pPr marL="285750" indent="-285750" algn="just">
              <a:buClr>
                <a:schemeClr val="tx1"/>
              </a:buClr>
              <a:buFont typeface="Wingdings" panose="05000000000000000000" pitchFamily="2" charset="2"/>
              <a:buChar char="§"/>
            </a:pPr>
            <a:endParaRPr lang="en-US" sz="2000">
              <a:latin typeface="Arial" panose="020B0604020202020204" pitchFamily="34" charset="0"/>
              <a:cs typeface="Arial" panose="020B0604020202020204" pitchFamily="34" charset="0"/>
            </a:endParaRPr>
          </a:p>
          <a:p>
            <a:pPr marL="285750" indent="-285750" algn="just">
              <a:buClr>
                <a:schemeClr val="tx1"/>
              </a:buClr>
              <a:buFont typeface="Wingdings" panose="05000000000000000000" pitchFamily="2" charset="2"/>
              <a:buChar char="§"/>
            </a:pPr>
            <a:r>
              <a:rPr lang="en-US" sz="2000">
                <a:solidFill>
                  <a:srgbClr val="FF0000"/>
                </a:solidFill>
                <a:latin typeface="Arial" panose="020B0604020202020204" pitchFamily="34" charset="0"/>
                <a:cs typeface="Arial" panose="020B0604020202020204" pitchFamily="34" charset="0"/>
              </a:rPr>
              <a:t>Ghi chép lại lưu lượng mạng </a:t>
            </a:r>
            <a:r>
              <a:rPr lang="en-US" sz="2000">
                <a:latin typeface="Arial" panose="020B0604020202020204" pitchFamily="34" charset="0"/>
                <a:cs typeface="Arial" panose="020B0604020202020204" pitchFamily="34" charset="0"/>
              </a:rPr>
              <a:t>liên quan đến rất nhiều tài nguyên, khiến cho nó không khả thi để ghi lại tất cả các dữ liệu truyền qua hệ thống mạng.</a:t>
            </a:r>
          </a:p>
          <a:p>
            <a:pPr marL="285750" indent="-285750" algn="just">
              <a:buClr>
                <a:schemeClr val="tx1"/>
              </a:buClr>
              <a:buFont typeface="Wingdings" panose="05000000000000000000" pitchFamily="2" charset="2"/>
              <a:buChar char="§"/>
            </a:pPr>
            <a:endParaRPr lang="en-US" sz="2000">
              <a:latin typeface="Arial" panose="020B0604020202020204" pitchFamily="34" charset="0"/>
              <a:cs typeface="Arial" panose="020B0604020202020204" pitchFamily="34" charset="0"/>
            </a:endParaRPr>
          </a:p>
          <a:p>
            <a:pPr marL="285750" indent="-285750" algn="just">
              <a:buClr>
                <a:schemeClr val="tx1"/>
              </a:buClr>
              <a:buFont typeface="Wingdings" panose="05000000000000000000" pitchFamily="2" charset="2"/>
              <a:buChar char="§"/>
            </a:pPr>
            <a:r>
              <a:rPr lang="en-US" sz="2000">
                <a:latin typeface="Arial" panose="020B0604020202020204" pitchFamily="34" charset="0"/>
                <a:cs typeface="Arial" panose="020B0604020202020204" pitchFamily="34" charset="0"/>
              </a:rPr>
              <a:t>Hơn nữa, điều tra viên cần phải sao lưu lại những bản ghi chép dữ liệu này để giải phóng phương tiện ghi và </a:t>
            </a:r>
            <a:r>
              <a:rPr lang="en-US" sz="2000">
                <a:solidFill>
                  <a:srgbClr val="FF0000"/>
                </a:solidFill>
                <a:latin typeface="Arial" panose="020B0604020202020204" pitchFamily="34" charset="0"/>
                <a:cs typeface="Arial" panose="020B0604020202020204" pitchFamily="34" charset="0"/>
              </a:rPr>
              <a:t>lưu trữ dữ liệu để phân tích trong tương lai.</a:t>
            </a:r>
          </a:p>
        </p:txBody>
      </p:sp>
      <p:pic>
        <p:nvPicPr>
          <p:cNvPr id="5" name="Picture 4">
            <a:extLst>
              <a:ext uri="{FF2B5EF4-FFF2-40B4-BE49-F238E27FC236}">
                <a16:creationId xmlns:a16="http://schemas.microsoft.com/office/drawing/2014/main" id="{156F13BB-27DB-EF27-A520-05383CDCF269}"/>
              </a:ext>
            </a:extLst>
          </p:cNvPr>
          <p:cNvPicPr>
            <a:picLocks noChangeAspect="1"/>
          </p:cNvPicPr>
          <p:nvPr/>
        </p:nvPicPr>
        <p:blipFill>
          <a:blip r:embed="rId3"/>
          <a:stretch>
            <a:fillRect/>
          </a:stretch>
        </p:blipFill>
        <p:spPr>
          <a:xfrm>
            <a:off x="9674513" y="1302233"/>
            <a:ext cx="1695450" cy="1609725"/>
          </a:xfrm>
          <a:prstGeom prst="rect">
            <a:avLst/>
          </a:prstGeom>
        </p:spPr>
      </p:pic>
      <p:pic>
        <p:nvPicPr>
          <p:cNvPr id="1026" name="Picture 2" descr="Những điều cần biết về điều tra mạng">
            <a:extLst>
              <a:ext uri="{FF2B5EF4-FFF2-40B4-BE49-F238E27FC236}">
                <a16:creationId xmlns:a16="http://schemas.microsoft.com/office/drawing/2014/main" id="{BDE24B1F-AF43-A689-0D0A-2339D4E3A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804" y="3402350"/>
            <a:ext cx="2740867" cy="154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971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9"/>
          <p:cNvSpPr txBox="1">
            <a:spLocks noGrp="1"/>
          </p:cNvSpPr>
          <p:nvPr>
            <p:ph type="sldNum" idx="12"/>
          </p:nvPr>
        </p:nvSpPr>
        <p:spPr>
          <a:xfrm>
            <a:off x="11376587" y="6237312"/>
            <a:ext cx="815413" cy="617488"/>
          </a:xfrm>
          <a:prstGeom prst="rect">
            <a:avLst/>
          </a:prstGeom>
          <a:noFill/>
          <a:ln>
            <a:noFill/>
          </a:ln>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vi-VN"/>
              <a:t>50</a:t>
            </a:fld>
            <a:endParaRPr/>
          </a:p>
        </p:txBody>
      </p:sp>
      <p:sp>
        <p:nvSpPr>
          <p:cNvPr id="733" name="Google Shape;733;p49"/>
          <p:cNvSpPr txBox="1"/>
          <p:nvPr/>
        </p:nvSpPr>
        <p:spPr>
          <a:xfrm>
            <a:off x="1595029" y="66305"/>
            <a:ext cx="907297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3600" b="1">
                <a:solidFill>
                  <a:srgbClr val="FF0000"/>
                </a:solidFill>
                <a:latin typeface="Arial"/>
                <a:ea typeface="Arial"/>
                <a:cs typeface="Arial"/>
                <a:sym typeface="Arial"/>
              </a:rPr>
              <a:t>Công cụ thu thập và phân tích log</a:t>
            </a:r>
            <a:endParaRPr/>
          </a:p>
        </p:txBody>
      </p:sp>
      <p:pic>
        <p:nvPicPr>
          <p:cNvPr id="734" name="Google Shape;734;p49"/>
          <p:cNvPicPr preferRelativeResize="0"/>
          <p:nvPr/>
        </p:nvPicPr>
        <p:blipFill rotWithShape="1">
          <a:blip r:embed="rId3">
            <a:alphaModFix/>
          </a:blip>
          <a:srcRect/>
          <a:stretch/>
        </p:blipFill>
        <p:spPr>
          <a:xfrm>
            <a:off x="1595029" y="990600"/>
            <a:ext cx="8597991" cy="55554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915478" y="51201"/>
            <a:ext cx="8229600" cy="706091"/>
          </a:xfrm>
        </p:spPr>
        <p:txBody>
          <a:bodyPr>
            <a:noAutofit/>
          </a:bodyPr>
          <a:lstStyle/>
          <a:p>
            <a:r>
              <a:rPr lang="en-US" sz="3600" b="1">
                <a:solidFill>
                  <a:srgbClr val="FF0000"/>
                </a:solidFill>
                <a:latin typeface="Arial" panose="020B0604020202020204" pitchFamily="34" charset="0"/>
                <a:cs typeface="Arial" panose="020B0604020202020204" pitchFamily="34" charset="0"/>
              </a:rPr>
              <a:t>Phân tích Router Log</a:t>
            </a:r>
          </a:p>
        </p:txBody>
      </p:sp>
      <p:sp>
        <p:nvSpPr>
          <p:cNvPr id="3" name="Content Placeholder 2"/>
          <p:cNvSpPr>
            <a:spLocks noGrp="1"/>
          </p:cNvSpPr>
          <p:nvPr>
            <p:ph idx="1"/>
          </p:nvPr>
        </p:nvSpPr>
        <p:spPr>
          <a:xfrm>
            <a:off x="105746" y="946944"/>
            <a:ext cx="8640960" cy="1800199"/>
          </a:xfrm>
          <a:prstGeom prst="roundRect">
            <a:avLst/>
          </a:prstGeom>
          <a:ln>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noAutofit/>
          </a:bodyPr>
          <a:lstStyle/>
          <a:p>
            <a:pPr>
              <a:spcBef>
                <a:spcPts val="300"/>
              </a:spcBef>
              <a:spcAft>
                <a:spcPts val="300"/>
              </a:spcAft>
              <a:buFont typeface="Wingdings" panose="05000000000000000000" pitchFamily="2" charset="2"/>
              <a:buChar char="q"/>
            </a:pPr>
            <a:r>
              <a:rPr lang="en-US" sz="1600">
                <a:latin typeface="Arial" panose="020B0604020202020204" pitchFamily="34" charset="0"/>
                <a:cs typeface="Arial" panose="020B0604020202020204" pitchFamily="34" charset="0"/>
              </a:rPr>
              <a:t>Bộ định tuyến lưu trữ nhật ký kết nối mạng với các chi tiết như ngày, giờ, IP nguồn và đích và cổng được sử dụng</a:t>
            </a:r>
          </a:p>
          <a:p>
            <a:pPr>
              <a:spcBef>
                <a:spcPts val="300"/>
              </a:spcBef>
              <a:spcAft>
                <a:spcPts val="300"/>
              </a:spcAft>
              <a:buFont typeface="Wingdings" panose="05000000000000000000" pitchFamily="2" charset="2"/>
              <a:buChar char="q"/>
            </a:pPr>
            <a:r>
              <a:rPr lang="en-US" sz="1600">
                <a:latin typeface="Arial" panose="020B0604020202020204" pitchFamily="34" charset="0"/>
                <a:cs typeface="Arial" panose="020B0604020202020204" pitchFamily="34" charset="0"/>
              </a:rPr>
              <a:t>Thông tin này có thể giúp các điều tra viên xác minh mốc thời gian của một cuộc tấn công và tương quan các sự kiện khác nhau để tìm ra IP nguồn và đích</a:t>
            </a:r>
          </a:p>
          <a:p>
            <a:pPr>
              <a:spcBef>
                <a:spcPts val="300"/>
              </a:spcBef>
              <a:spcAft>
                <a:spcPts val="300"/>
              </a:spcAft>
              <a:buFont typeface="Wingdings" panose="05000000000000000000" pitchFamily="2" charset="2"/>
              <a:buChar char="q"/>
            </a:pPr>
            <a:r>
              <a:rPr lang="en-US" sz="1600">
                <a:latin typeface="Arial" panose="020B0604020202020204" pitchFamily="34" charset="0"/>
                <a:cs typeface="Arial" panose="020B0604020202020204" pitchFamily="34" charset="0"/>
              </a:rPr>
              <a:t>Bộ định tuyến có nhiều tiêu chuẩn để lưu trữ chi tiết nhật ký của mạng</a:t>
            </a:r>
          </a:p>
        </p:txBody>
      </p:sp>
      <p:sp>
        <p:nvSpPr>
          <p:cNvPr id="7" name="Oval 6"/>
          <p:cNvSpPr/>
          <p:nvPr/>
        </p:nvSpPr>
        <p:spPr>
          <a:xfrm>
            <a:off x="11327904" y="626973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51</a:t>
            </a:r>
          </a:p>
        </p:txBody>
      </p:sp>
      <p:sp>
        <p:nvSpPr>
          <p:cNvPr id="4" name="TextBox 3"/>
          <p:cNvSpPr txBox="1"/>
          <p:nvPr/>
        </p:nvSpPr>
        <p:spPr>
          <a:xfrm>
            <a:off x="131130" y="3033539"/>
            <a:ext cx="4680520" cy="2162294"/>
          </a:xfrm>
          <a:prstGeom prst="roundRect">
            <a:avLst/>
          </a:prstGeom>
          <a:ln>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spcBef>
                <a:spcPts val="300"/>
              </a:spcBef>
              <a:spcAft>
                <a:spcPts val="300"/>
              </a:spcAft>
              <a:buFont typeface="Wingdings" panose="05000000000000000000" pitchFamily="2" charset="2"/>
              <a:buChar char="q"/>
            </a:pPr>
            <a:r>
              <a:rPr lang="en-US" sz="1600">
                <a:latin typeface="Arial" panose="020B0604020202020204" pitchFamily="34" charset="0"/>
                <a:cs typeface="Arial" panose="020B0604020202020204" pitchFamily="34" charset="0"/>
              </a:rPr>
              <a:t>Chi tiết nhật ký đến có dạng như sau:</a:t>
            </a:r>
          </a:p>
          <a:p>
            <a:pPr marL="831850" indent="-457200">
              <a:spcBef>
                <a:spcPts val="300"/>
              </a:spcBef>
              <a:spcAft>
                <a:spcPts val="300"/>
              </a:spcAft>
              <a:buFont typeface="+mj-lt"/>
              <a:buAutoNum type="arabicPeriod"/>
            </a:pPr>
            <a:r>
              <a:rPr lang="en-US" sz="1600">
                <a:latin typeface="Arial" panose="020B0604020202020204" pitchFamily="34" charset="0"/>
                <a:cs typeface="Arial" panose="020B0604020202020204" pitchFamily="34" charset="0"/>
              </a:rPr>
              <a:t>Ngày và giờ</a:t>
            </a:r>
          </a:p>
          <a:p>
            <a:pPr marL="831850" indent="-457200">
              <a:spcBef>
                <a:spcPts val="300"/>
              </a:spcBef>
              <a:spcAft>
                <a:spcPts val="300"/>
              </a:spcAft>
              <a:buFont typeface="+mj-lt"/>
              <a:buAutoNum type="arabicPeriod"/>
            </a:pPr>
            <a:r>
              <a:rPr lang="en-US" sz="1600">
                <a:latin typeface="Arial" panose="020B0604020202020204" pitchFamily="34" charset="0"/>
                <a:cs typeface="Arial" panose="020B0604020202020204" pitchFamily="34" charset="0"/>
              </a:rPr>
              <a:t>Địa chỉ IP nguồn</a:t>
            </a:r>
          </a:p>
          <a:p>
            <a:pPr marL="831850" indent="-457200">
              <a:spcBef>
                <a:spcPts val="300"/>
              </a:spcBef>
              <a:spcAft>
                <a:spcPts val="300"/>
              </a:spcAft>
              <a:buFont typeface="+mj-lt"/>
              <a:buAutoNum type="arabicPeriod"/>
            </a:pPr>
            <a:r>
              <a:rPr lang="en-US" sz="1600">
                <a:latin typeface="Arial" panose="020B0604020202020204" pitchFamily="34" charset="0"/>
                <a:cs typeface="Arial" panose="020B0604020202020204" pitchFamily="34" charset="0"/>
              </a:rPr>
              <a:t>Cổng nguồn</a:t>
            </a:r>
          </a:p>
          <a:p>
            <a:pPr marL="831850" indent="-457200">
              <a:spcBef>
                <a:spcPts val="300"/>
              </a:spcBef>
              <a:spcAft>
                <a:spcPts val="300"/>
              </a:spcAft>
              <a:buFont typeface="+mj-lt"/>
              <a:buAutoNum type="arabicPeriod"/>
            </a:pPr>
            <a:r>
              <a:rPr lang="en-US" sz="1600">
                <a:latin typeface="Arial" panose="020B0604020202020204" pitchFamily="34" charset="0"/>
                <a:cs typeface="Arial" panose="020B0604020202020204" pitchFamily="34" charset="0"/>
              </a:rPr>
              <a:t>Địa chỉ IP đích</a:t>
            </a:r>
          </a:p>
          <a:p>
            <a:pPr marL="831850" indent="-457200">
              <a:spcBef>
                <a:spcPts val="300"/>
              </a:spcBef>
              <a:spcAft>
                <a:spcPts val="300"/>
              </a:spcAft>
              <a:buFont typeface="+mj-lt"/>
              <a:buAutoNum type="arabicPeriod"/>
            </a:pPr>
            <a:r>
              <a:rPr lang="en-US" sz="1600">
                <a:latin typeface="Arial" panose="020B0604020202020204" pitchFamily="34" charset="0"/>
                <a:cs typeface="Arial" panose="020B0604020202020204" pitchFamily="34" charset="0"/>
              </a:rPr>
              <a:t>Cổng đích</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35" y="3033539"/>
            <a:ext cx="5784850" cy="2552700"/>
          </a:xfrm>
          <a:prstGeom prst="rect">
            <a:avLst/>
          </a:prstGeom>
          <a:noFill/>
          <a:ln w="28575">
            <a:solidFill>
              <a:srgbClr val="000000"/>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4511824" y="4437112"/>
            <a:ext cx="151216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12025" y="4797152"/>
            <a:ext cx="158417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96200" y="4653136"/>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84232" y="5157192"/>
            <a:ext cx="151216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624392" y="4797152"/>
            <a:ext cx="43204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oogle Shape;127;p4">
            <a:extLst>
              <a:ext uri="{FF2B5EF4-FFF2-40B4-BE49-F238E27FC236}">
                <a16:creationId xmlns:a16="http://schemas.microsoft.com/office/drawing/2014/main" id="{E3868D7E-4D2E-7393-7F49-F7CFD17DF1EC}"/>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977643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10144"/>
            <a:ext cx="8229600" cy="706091"/>
          </a:xfrm>
        </p:spPr>
        <p:txBody>
          <a:bodyPr>
            <a:noAutofit/>
          </a:bodyPr>
          <a:lstStyle/>
          <a:p>
            <a:pPr algn="ctr"/>
            <a:r>
              <a:rPr lang="en-US" sz="3600" b="1">
                <a:solidFill>
                  <a:srgbClr val="FF0000"/>
                </a:solidFill>
                <a:latin typeface="Arial" panose="020B0604020202020204" pitchFamily="34" charset="0"/>
                <a:cs typeface="Arial" panose="020B0604020202020204" pitchFamily="34" charset="0"/>
              </a:rPr>
              <a:t>Phân tích bảng ARP</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52</a:t>
            </a:r>
          </a:p>
        </p:txBody>
      </p:sp>
      <p:grpSp>
        <p:nvGrpSpPr>
          <p:cNvPr id="14" name="Group 13"/>
          <p:cNvGrpSpPr/>
          <p:nvPr/>
        </p:nvGrpSpPr>
        <p:grpSpPr>
          <a:xfrm>
            <a:off x="1703512" y="916025"/>
            <a:ext cx="8784976" cy="2952328"/>
            <a:chOff x="251520" y="1268760"/>
            <a:chExt cx="8784976" cy="2952328"/>
          </a:xfrm>
        </p:grpSpPr>
        <p:sp>
          <p:nvSpPr>
            <p:cNvPr id="6" name="Rectangle 5"/>
            <p:cNvSpPr/>
            <p:nvPr/>
          </p:nvSpPr>
          <p:spPr>
            <a:xfrm>
              <a:off x="251520" y="1268760"/>
              <a:ext cx="8784976" cy="1008112"/>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5600">
                <a:spcBef>
                  <a:spcPts val="300"/>
                </a:spcBef>
                <a:spcAft>
                  <a:spcPts val="300"/>
                </a:spcAft>
              </a:pPr>
              <a:r>
                <a:rPr lang="en-US">
                  <a:solidFill>
                    <a:schemeClr val="tx1"/>
                  </a:solidFill>
                  <a:latin typeface="Arial" panose="020B0604020202020204" pitchFamily="34" charset="0"/>
                  <a:cs typeface="Arial" panose="020B0604020202020204" pitchFamily="34" charset="0"/>
                </a:rPr>
                <a:t>Bảng ARP của bộ định tuyến rất hữu ích cho việc điều tra các cuộc tấn công mạng, vì bảng chứa các </a:t>
              </a:r>
              <a:r>
                <a:rPr lang="en-US">
                  <a:solidFill>
                    <a:srgbClr val="FF0000"/>
                  </a:solidFill>
                  <a:latin typeface="Arial" panose="020B0604020202020204" pitchFamily="34" charset="0"/>
                  <a:cs typeface="Arial" panose="020B0604020202020204" pitchFamily="34" charset="0"/>
                </a:rPr>
                <a:t>địa chỉ IP được liên kết với các địa chỉ MAC tương ứng</a:t>
              </a:r>
            </a:p>
          </p:txBody>
        </p:sp>
        <p:sp>
          <p:nvSpPr>
            <p:cNvPr id="8" name="Rectangle 7"/>
            <p:cNvSpPr/>
            <p:nvPr/>
          </p:nvSpPr>
          <p:spPr>
            <a:xfrm>
              <a:off x="251520" y="2348880"/>
              <a:ext cx="8784976" cy="720080"/>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5600">
                <a:spcBef>
                  <a:spcPts val="300"/>
                </a:spcBef>
                <a:spcAft>
                  <a:spcPts val="300"/>
                </a:spcAft>
              </a:pPr>
              <a:r>
                <a:rPr lang="en-US">
                  <a:solidFill>
                    <a:schemeClr val="tx1"/>
                  </a:solidFill>
                  <a:latin typeface="Arial" panose="020B0604020202020204" pitchFamily="34" charset="0"/>
                  <a:cs typeface="Arial" panose="020B0604020202020204" pitchFamily="34" charset="0"/>
                </a:rPr>
                <a:t>Điều tra viên có thể xem bảng ARP trong Windows bằng cách dùng lệnh </a:t>
              </a:r>
              <a:r>
                <a:rPr lang="en-US">
                  <a:solidFill>
                    <a:srgbClr val="FF0000"/>
                  </a:solidFill>
                  <a:latin typeface="Arial" panose="020B0604020202020204" pitchFamily="34" charset="0"/>
                  <a:cs typeface="Arial" panose="020B0604020202020204" pitchFamily="34" charset="0"/>
                </a:rPr>
                <a:t>arp -a</a:t>
              </a:r>
            </a:p>
          </p:txBody>
        </p:sp>
        <p:sp>
          <p:nvSpPr>
            <p:cNvPr id="9" name="Rectangle 8"/>
            <p:cNvSpPr/>
            <p:nvPr/>
          </p:nvSpPr>
          <p:spPr>
            <a:xfrm>
              <a:off x="251520" y="3140968"/>
              <a:ext cx="8784976" cy="1080120"/>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5600">
                <a:spcBef>
                  <a:spcPts val="300"/>
                </a:spcBef>
                <a:spcAft>
                  <a:spcPts val="300"/>
                </a:spcAft>
              </a:pPr>
              <a:r>
                <a:rPr lang="en-US">
                  <a:solidFill>
                    <a:schemeClr val="tx1"/>
                  </a:solidFill>
                  <a:latin typeface="Arial" panose="020B0604020202020204" pitchFamily="34" charset="0"/>
                  <a:cs typeface="Arial" panose="020B0604020202020204" pitchFamily="34" charset="0"/>
                </a:rPr>
                <a:t>Bảng ARP được duy trì trên bộ định tuyến có tầm quan trọng cực kỳ quan trọng, vì nó có thể cung cấp thông tin về địa chỉ MAC của tất cả các máy chủ có liên quan đến các giao tiếp gần đây</a:t>
              </a:r>
            </a:p>
          </p:txBody>
        </p:sp>
        <p:sp>
          <p:nvSpPr>
            <p:cNvPr id="10" name="Rectangle 9"/>
            <p:cNvSpPr/>
            <p:nvPr/>
          </p:nvSpPr>
          <p:spPr>
            <a:xfrm>
              <a:off x="251520" y="1268760"/>
              <a:ext cx="216024" cy="1008112"/>
            </a:xfrm>
            <a:prstGeom prst="rect">
              <a:avLst/>
            </a:prstGeom>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p:cNvSpPr/>
            <p:nvPr/>
          </p:nvSpPr>
          <p:spPr>
            <a:xfrm>
              <a:off x="251520" y="2348880"/>
              <a:ext cx="216024" cy="720080"/>
            </a:xfrm>
            <a:prstGeom prst="rect">
              <a:avLst/>
            </a:prstGeom>
            <a:ln>
              <a:solidFill>
                <a:schemeClr val="tx1">
                  <a:lumMod val="85000"/>
                  <a:lumOff val="1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251520" y="3140968"/>
              <a:ext cx="216024" cy="1080120"/>
            </a:xfrm>
            <a:prstGeom prst="rect">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089"/>
          <a:stretch/>
        </p:blipFill>
        <p:spPr bwMode="auto">
          <a:xfrm>
            <a:off x="3787904" y="3940362"/>
            <a:ext cx="5044400" cy="256754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chemeClr val="accent1"/>
                </a:solidFill>
              </a14:hiddenFill>
            </a:ext>
          </a:extLst>
        </p:spPr>
      </p:pic>
      <p:cxnSp>
        <p:nvCxnSpPr>
          <p:cNvPr id="4" name="Google Shape;127;p4">
            <a:extLst>
              <a:ext uri="{FF2B5EF4-FFF2-40B4-BE49-F238E27FC236}">
                <a16:creationId xmlns:a16="http://schemas.microsoft.com/office/drawing/2014/main" id="{E3E59913-6121-E109-15FD-DCD52F9D79A1}"/>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611472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675453"/>
            <a:ext cx="5768975" cy="3795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053208" y="0"/>
            <a:ext cx="8229600" cy="706091"/>
          </a:xfrm>
        </p:spPr>
        <p:txBody>
          <a:bodyPr>
            <a:noAutofit/>
          </a:bodyPr>
          <a:lstStyle/>
          <a:p>
            <a:r>
              <a:rPr lang="en-US" sz="3600" b="1">
                <a:solidFill>
                  <a:srgbClr val="FF0000"/>
                </a:solidFill>
                <a:latin typeface="Arial" panose="020B0604020202020204" pitchFamily="34" charset="0"/>
                <a:cs typeface="Arial" panose="020B0604020202020204" pitchFamily="34" charset="0"/>
              </a:rPr>
              <a:t>Phân tích Router Logs (tiếp)</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53</a:t>
            </a:r>
          </a:p>
        </p:txBody>
      </p:sp>
      <p:sp>
        <p:nvSpPr>
          <p:cNvPr id="4" name="Rectangle 3"/>
          <p:cNvSpPr/>
          <p:nvPr/>
        </p:nvSpPr>
        <p:spPr>
          <a:xfrm>
            <a:off x="4943872" y="3789040"/>
            <a:ext cx="720080"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p:cNvSpPr/>
          <p:nvPr/>
        </p:nvSpPr>
        <p:spPr>
          <a:xfrm>
            <a:off x="7075120" y="3788400"/>
            <a:ext cx="1037104"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 </a:t>
            </a:r>
          </a:p>
        </p:txBody>
      </p:sp>
      <p:sp>
        <p:nvSpPr>
          <p:cNvPr id="10" name="Rectangle 9"/>
          <p:cNvSpPr/>
          <p:nvPr/>
        </p:nvSpPr>
        <p:spPr>
          <a:xfrm>
            <a:off x="8112224" y="4437112"/>
            <a:ext cx="360040"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8760296" y="4149080"/>
            <a:ext cx="1440160"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5015880" y="4653136"/>
            <a:ext cx="1152128"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p:cNvSpPr/>
          <p:nvPr/>
        </p:nvSpPr>
        <p:spPr>
          <a:xfrm>
            <a:off x="6168008" y="5013176"/>
            <a:ext cx="288032" cy="14401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9336" y="850107"/>
            <a:ext cx="6048672" cy="2811531"/>
          </a:xfrm>
          <a:noFill/>
          <a:ln w="19050">
            <a:noFill/>
          </a:ln>
          <a:effectLst/>
        </p:spPr>
        <p:style>
          <a:lnRef idx="2">
            <a:schemeClr val="dk1"/>
          </a:lnRef>
          <a:fillRef idx="1">
            <a:schemeClr val="lt1"/>
          </a:fillRef>
          <a:effectRef idx="0">
            <a:schemeClr val="dk1"/>
          </a:effectRef>
          <a:fontRef idx="minor">
            <a:schemeClr val="dk1"/>
          </a:fontRef>
        </p:style>
        <p:txBody>
          <a:bodyPr anchor="t">
            <a:normAutofit fontScale="92500" lnSpcReduction="20000"/>
          </a:bodyPr>
          <a:lstStyle/>
          <a:p>
            <a:pPr marL="0" indent="0">
              <a:buNone/>
            </a:pPr>
            <a:r>
              <a:rPr lang="en-US" sz="2600">
                <a:latin typeface="Arial" panose="020B0604020202020204" pitchFamily="34" charset="0"/>
                <a:cs typeface="Arial" panose="020B0604020202020204" pitchFamily="34" charset="0"/>
              </a:rPr>
              <a:t>Chi tiết nhật ký gửi đi có dạng như sau:</a:t>
            </a:r>
          </a:p>
          <a:p>
            <a:pPr marL="831850" indent="-457200">
              <a:buFont typeface="+mj-lt"/>
              <a:buAutoNum type="arabicPeriod"/>
            </a:pPr>
            <a:r>
              <a:rPr lang="en-US" sz="2000">
                <a:latin typeface="Arial" panose="020B0604020202020204" pitchFamily="34" charset="0"/>
                <a:cs typeface="Arial" panose="020B0604020202020204" pitchFamily="34" charset="0"/>
              </a:rPr>
              <a:t>Ngày</a:t>
            </a:r>
          </a:p>
          <a:p>
            <a:pPr marL="831850" indent="-457200">
              <a:buFont typeface="+mj-lt"/>
              <a:buAutoNum type="arabicPeriod"/>
            </a:pPr>
            <a:r>
              <a:rPr lang="en-US" sz="2000">
                <a:latin typeface="Arial" panose="020B0604020202020204" pitchFamily="34" charset="0"/>
                <a:cs typeface="Arial" panose="020B0604020202020204" pitchFamily="34" charset="0"/>
              </a:rPr>
              <a:t>Thời gian</a:t>
            </a:r>
          </a:p>
          <a:p>
            <a:pPr marL="831850" indent="-457200">
              <a:buFont typeface="+mj-lt"/>
              <a:buAutoNum type="arabicPeriod"/>
            </a:pPr>
            <a:r>
              <a:rPr lang="en-US" sz="2000">
                <a:latin typeface="Arial" panose="020B0604020202020204" pitchFamily="34" charset="0"/>
                <a:cs typeface="Arial" panose="020B0604020202020204" pitchFamily="34" charset="0"/>
              </a:rPr>
              <a:t>Địa chỉ IP nguồn</a:t>
            </a:r>
          </a:p>
          <a:p>
            <a:pPr marL="831850" indent="-457200">
              <a:buFont typeface="+mj-lt"/>
              <a:buAutoNum type="arabicPeriod"/>
            </a:pPr>
            <a:r>
              <a:rPr lang="en-US" sz="2000">
                <a:latin typeface="Arial" panose="020B0604020202020204" pitchFamily="34" charset="0"/>
                <a:cs typeface="Arial" panose="020B0604020202020204" pitchFamily="34" charset="0"/>
              </a:rPr>
              <a:t>Cổng nguồn</a:t>
            </a:r>
          </a:p>
          <a:p>
            <a:pPr marL="831850" indent="-457200">
              <a:buFont typeface="+mj-lt"/>
              <a:buAutoNum type="arabicPeriod"/>
            </a:pPr>
            <a:r>
              <a:rPr lang="en-US" sz="2000">
                <a:latin typeface="Arial" panose="020B0604020202020204" pitchFamily="34" charset="0"/>
                <a:cs typeface="Arial" panose="020B0604020202020204" pitchFamily="34" charset="0"/>
              </a:rPr>
              <a:t>URL được truy cập</a:t>
            </a:r>
          </a:p>
          <a:p>
            <a:pPr marL="831850" indent="-457200">
              <a:buFont typeface="+mj-lt"/>
              <a:buAutoNum type="arabicPeriod"/>
            </a:pPr>
            <a:r>
              <a:rPr lang="en-US" sz="2000">
                <a:latin typeface="Arial" panose="020B0604020202020204" pitchFamily="34" charset="0"/>
                <a:cs typeface="Arial" panose="020B0604020202020204" pitchFamily="34" charset="0"/>
              </a:rPr>
              <a:t>Địa chỉ IP URL</a:t>
            </a:r>
          </a:p>
          <a:p>
            <a:pPr marL="831850" indent="-457200">
              <a:buFont typeface="+mj-lt"/>
              <a:buAutoNum type="arabicPeriod"/>
            </a:pPr>
            <a:r>
              <a:rPr lang="en-US" sz="2000">
                <a:latin typeface="Arial" panose="020B0604020202020204" pitchFamily="34" charset="0"/>
                <a:cs typeface="Arial" panose="020B0604020202020204" pitchFamily="34" charset="0"/>
              </a:rPr>
              <a:t>Cổng được sử dụng</a:t>
            </a:r>
          </a:p>
        </p:txBody>
      </p:sp>
      <p:sp>
        <p:nvSpPr>
          <p:cNvPr id="14" name="Rectangle 13"/>
          <p:cNvSpPr/>
          <p:nvPr/>
        </p:nvSpPr>
        <p:spPr>
          <a:xfrm>
            <a:off x="5663952" y="4149080"/>
            <a:ext cx="720080"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 name="Google Shape;127;p4">
            <a:extLst>
              <a:ext uri="{FF2B5EF4-FFF2-40B4-BE49-F238E27FC236}">
                <a16:creationId xmlns:a16="http://schemas.microsoft.com/office/drawing/2014/main" id="{1AF3C780-C623-526C-29A8-E64519724F02}"/>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762572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204"/>
            <a:ext cx="8229600" cy="706091"/>
          </a:xfrm>
        </p:spPr>
        <p:txBody>
          <a:bodyPr>
            <a:noAutofit/>
          </a:bodyPr>
          <a:lstStyle/>
          <a:p>
            <a:r>
              <a:rPr lang="en-US" sz="3600" b="1">
                <a:solidFill>
                  <a:srgbClr val="FF0000"/>
                </a:solidFill>
                <a:latin typeface="Arial" panose="020B0604020202020204" pitchFamily="34" charset="0"/>
                <a:cs typeface="Arial" panose="020B0604020202020204" pitchFamily="34" charset="0"/>
              </a:rPr>
              <a:t>Phân tích Router: Cisco</a:t>
            </a:r>
          </a:p>
        </p:txBody>
      </p:sp>
      <p:sp>
        <p:nvSpPr>
          <p:cNvPr id="3" name="Content Placeholder 2"/>
          <p:cNvSpPr>
            <a:spLocks noGrp="1"/>
          </p:cNvSpPr>
          <p:nvPr>
            <p:ph idx="1"/>
          </p:nvPr>
        </p:nvSpPr>
        <p:spPr>
          <a:xfrm>
            <a:off x="1775520" y="973491"/>
            <a:ext cx="8640960" cy="1803419"/>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algn="just">
              <a:buFont typeface="Wingdings" panose="05000000000000000000" pitchFamily="2" charset="2"/>
              <a:buChar char="§"/>
            </a:pPr>
            <a:r>
              <a:rPr lang="en-US" sz="2000">
                <a:latin typeface="Arial" panose="020B0604020202020204" pitchFamily="34" charset="0"/>
                <a:cs typeface="Arial" panose="020B0604020202020204" pitchFamily="34" charset="0"/>
              </a:rPr>
              <a:t>Bộ định tuyến của Cisco chạy trên hệ điều hành cụ thể, </a:t>
            </a:r>
            <a:r>
              <a:rPr lang="en-US" sz="2000">
                <a:solidFill>
                  <a:srgbClr val="FF0000"/>
                </a:solidFill>
                <a:latin typeface="Arial" panose="020B0604020202020204" pitchFamily="34" charset="0"/>
                <a:cs typeface="Arial" panose="020B0604020202020204" pitchFamily="34" charset="0"/>
              </a:rPr>
              <a:t>Cisco IOS</a:t>
            </a:r>
          </a:p>
          <a:p>
            <a:pPr algn="just">
              <a:buFont typeface="Wingdings" panose="05000000000000000000" pitchFamily="2" charset="2"/>
              <a:buChar char="§"/>
            </a:pPr>
            <a:r>
              <a:rPr lang="en-US" sz="2000">
                <a:latin typeface="Arial" panose="020B0604020202020204" pitchFamily="34" charset="0"/>
                <a:cs typeface="Arial" panose="020B0604020202020204" pitchFamily="34" charset="0"/>
              </a:rPr>
              <a:t>Hệ điều hành có một trình quản lý bảo mật được </a:t>
            </a:r>
            <a:r>
              <a:rPr lang="en-US" sz="2000">
                <a:solidFill>
                  <a:srgbClr val="FF0000"/>
                </a:solidFill>
                <a:latin typeface="Arial" panose="020B0604020202020204" pitchFamily="34" charset="0"/>
                <a:cs typeface="Arial" panose="020B0604020202020204" pitchFamily="34" charset="0"/>
              </a:rPr>
              <a:t>tích hợp sẵn để xác định các chính sách liên quan đến các thông số ghi nhật ký cơ bản</a:t>
            </a:r>
          </a:p>
          <a:p>
            <a:pPr algn="just">
              <a:buFont typeface="Wingdings" panose="05000000000000000000" pitchFamily="2" charset="2"/>
              <a:buChar char="§"/>
            </a:pPr>
            <a:r>
              <a:rPr lang="en-US" sz="2000">
                <a:latin typeface="Arial" panose="020B0604020202020204" pitchFamily="34" charset="0"/>
                <a:cs typeface="Arial" panose="020B0604020202020204" pitchFamily="34" charset="0"/>
              </a:rPr>
              <a:t>Bộ định tuyến </a:t>
            </a:r>
            <a:r>
              <a:rPr lang="en-US" sz="2000">
                <a:solidFill>
                  <a:srgbClr val="FF0000"/>
                </a:solidFill>
                <a:latin typeface="Arial" panose="020B0604020202020204" pitchFamily="34" charset="0"/>
                <a:cs typeface="Arial" panose="020B0604020202020204" pitchFamily="34" charset="0"/>
              </a:rPr>
              <a:t>tuân thủ các tiêu chuẩn nhật ký hệ thống </a:t>
            </a:r>
            <a:r>
              <a:rPr lang="en-US" sz="2000">
                <a:latin typeface="Arial" panose="020B0604020202020204" pitchFamily="34" charset="0"/>
                <a:cs typeface="Arial" panose="020B0604020202020204" pitchFamily="34" charset="0"/>
              </a:rPr>
              <a:t>để xác định mức độ nghiêm trọng bằng cách sử dụng mã số</a:t>
            </a:r>
          </a:p>
        </p:txBody>
      </p:sp>
      <p:graphicFrame>
        <p:nvGraphicFramePr>
          <p:cNvPr id="4" name="Table 3"/>
          <p:cNvGraphicFramePr>
            <a:graphicFrameLocks noGrp="1"/>
          </p:cNvGraphicFramePr>
          <p:nvPr>
            <p:extLst>
              <p:ext uri="{D42A27DB-BD31-4B8C-83A1-F6EECF244321}">
                <p14:modId xmlns:p14="http://schemas.microsoft.com/office/powerpoint/2010/main" val="3320497614"/>
              </p:ext>
            </p:extLst>
          </p:nvPr>
        </p:nvGraphicFramePr>
        <p:xfrm>
          <a:off x="1919538" y="3038467"/>
          <a:ext cx="8496942" cy="3470776"/>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088231">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4464495">
                  <a:extLst>
                    <a:ext uri="{9D8B030D-6E8A-4147-A177-3AD203B41FA5}">
                      <a16:colId xmlns:a16="http://schemas.microsoft.com/office/drawing/2014/main" val="20002"/>
                    </a:ext>
                  </a:extLst>
                </a:gridCol>
              </a:tblGrid>
              <a:tr h="504056">
                <a:tc>
                  <a:txBody>
                    <a:bodyPr/>
                    <a:lstStyle/>
                    <a:p>
                      <a:pPr algn="ctr"/>
                      <a:r>
                        <a:rPr lang="en-US">
                          <a:latin typeface="Arial" panose="020B0604020202020204" pitchFamily="34" charset="0"/>
                          <a:cs typeface="Arial" panose="020B0604020202020204" pitchFamily="34" charset="0"/>
                        </a:rPr>
                        <a:t>Level</a:t>
                      </a:r>
                    </a:p>
                  </a:txBody>
                  <a:tcPr anchor="ctr"/>
                </a:tc>
                <a:tc>
                  <a:txBody>
                    <a:bodyPr/>
                    <a:lstStyle/>
                    <a:p>
                      <a:pPr algn="ctr"/>
                      <a:r>
                        <a:rPr lang="en-US">
                          <a:latin typeface="Arial" panose="020B0604020202020204" pitchFamily="34" charset="0"/>
                          <a:cs typeface="Arial" panose="020B0604020202020204" pitchFamily="34" charset="0"/>
                        </a:rPr>
                        <a:t>System</a:t>
                      </a:r>
                    </a:p>
                  </a:txBody>
                  <a:tcPr anchor="ctr"/>
                </a:tc>
                <a:tc>
                  <a:txBody>
                    <a:bodyPr/>
                    <a:lstStyle/>
                    <a:p>
                      <a:pPr algn="ctr"/>
                      <a:r>
                        <a:rPr lang="en-US">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10000"/>
                  </a:ext>
                </a:extLst>
              </a:tr>
              <a:tr h="370840">
                <a:tc>
                  <a:txBody>
                    <a:bodyPr/>
                    <a:lstStyle/>
                    <a:p>
                      <a:pPr algn="l"/>
                      <a:r>
                        <a:rPr lang="en-US">
                          <a:latin typeface="Arial" panose="020B0604020202020204" pitchFamily="34" charset="0"/>
                          <a:cs typeface="Arial" panose="020B0604020202020204" pitchFamily="34" charset="0"/>
                        </a:rPr>
                        <a:t>Emergency</a:t>
                      </a:r>
                    </a:p>
                  </a:txBody>
                  <a:tcPr anchor="ctr"/>
                </a:tc>
                <a:tc>
                  <a:txBody>
                    <a:bodyPr/>
                    <a:lstStyle/>
                    <a:p>
                      <a:pPr algn="ctr"/>
                      <a:r>
                        <a:rPr lang="en-US">
                          <a:latin typeface="Arial" panose="020B0604020202020204" pitchFamily="34" charset="0"/>
                          <a:cs typeface="Arial" panose="020B0604020202020204" pitchFamily="34" charset="0"/>
                        </a:rPr>
                        <a:t>0</a:t>
                      </a:r>
                    </a:p>
                  </a:txBody>
                  <a:tcPr anchor="ctr"/>
                </a:tc>
                <a:tc>
                  <a:txBody>
                    <a:bodyPr/>
                    <a:lstStyle/>
                    <a:p>
                      <a:pPr algn="l"/>
                      <a:r>
                        <a:rPr lang="en-US">
                          <a:latin typeface="Arial" panose="020B0604020202020204" pitchFamily="34" charset="0"/>
                          <a:cs typeface="Arial" panose="020B0604020202020204" pitchFamily="34" charset="0"/>
                        </a:rPr>
                        <a:t>System unusable</a:t>
                      </a:r>
                      <a:r>
                        <a:rPr lang="en-US" baseline="0">
                          <a:latin typeface="Arial" panose="020B0604020202020204" pitchFamily="34" charset="0"/>
                          <a:cs typeface="Arial" panose="020B0604020202020204" pitchFamily="34" charset="0"/>
                        </a:rPr>
                        <a:t> messages</a:t>
                      </a:r>
                      <a:endParaRPr lang="en-US">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algn="l"/>
                      <a:r>
                        <a:rPr lang="en-US">
                          <a:latin typeface="Arial" panose="020B0604020202020204" pitchFamily="34" charset="0"/>
                          <a:cs typeface="Arial" panose="020B0604020202020204" pitchFamily="34" charset="0"/>
                        </a:rPr>
                        <a:t>Alert</a:t>
                      </a:r>
                    </a:p>
                  </a:txBody>
                  <a:tcPr anchor="ctr"/>
                </a:tc>
                <a:tc>
                  <a:txBody>
                    <a:bodyPr/>
                    <a:lstStyle/>
                    <a:p>
                      <a:pPr algn="ctr"/>
                      <a:r>
                        <a:rPr lang="en-US">
                          <a:latin typeface="Arial" panose="020B0604020202020204" pitchFamily="34" charset="0"/>
                          <a:cs typeface="Arial" panose="020B0604020202020204" pitchFamily="34" charset="0"/>
                        </a:rPr>
                        <a:t>1</a:t>
                      </a:r>
                    </a:p>
                  </a:txBody>
                  <a:tcPr anchor="ctr"/>
                </a:tc>
                <a:tc>
                  <a:txBody>
                    <a:bodyPr/>
                    <a:lstStyle/>
                    <a:p>
                      <a:pPr algn="l"/>
                      <a:r>
                        <a:rPr lang="en-US">
                          <a:latin typeface="Arial" panose="020B0604020202020204" pitchFamily="34" charset="0"/>
                          <a:cs typeface="Arial" panose="020B0604020202020204" pitchFamily="34" charset="0"/>
                        </a:rPr>
                        <a:t>Immeditcate action required</a:t>
                      </a:r>
                      <a:r>
                        <a:rPr lang="en-US" baseline="0">
                          <a:latin typeface="Arial" panose="020B0604020202020204" pitchFamily="34" charset="0"/>
                          <a:cs typeface="Arial" panose="020B0604020202020204" pitchFamily="34" charset="0"/>
                        </a:rPr>
                        <a:t> messages</a:t>
                      </a:r>
                      <a:endParaRPr lang="en-US">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algn="l"/>
                      <a:r>
                        <a:rPr lang="en-US">
                          <a:latin typeface="Arial" panose="020B0604020202020204" pitchFamily="34" charset="0"/>
                          <a:cs typeface="Arial" panose="020B0604020202020204" pitchFamily="34" charset="0"/>
                        </a:rPr>
                        <a:t>Critical</a:t>
                      </a:r>
                    </a:p>
                  </a:txBody>
                  <a:tcPr anchor="ctr"/>
                </a:tc>
                <a:tc>
                  <a:txBody>
                    <a:bodyPr/>
                    <a:lstStyle/>
                    <a:p>
                      <a:pPr algn="ctr"/>
                      <a:r>
                        <a:rPr lang="en-US">
                          <a:latin typeface="Arial" panose="020B0604020202020204" pitchFamily="34" charset="0"/>
                          <a:cs typeface="Arial" panose="020B0604020202020204" pitchFamily="34" charset="0"/>
                        </a:rPr>
                        <a:t>2</a:t>
                      </a:r>
                    </a:p>
                  </a:txBody>
                  <a:tcPr anchor="ctr"/>
                </a:tc>
                <a:tc>
                  <a:txBody>
                    <a:bodyPr/>
                    <a:lstStyle/>
                    <a:p>
                      <a:pPr algn="l"/>
                      <a:r>
                        <a:rPr lang="en-US">
                          <a:latin typeface="Arial" panose="020B0604020202020204" pitchFamily="34" charset="0"/>
                          <a:cs typeface="Arial" panose="020B0604020202020204" pitchFamily="34" charset="0"/>
                        </a:rPr>
                        <a:t>Critical</a:t>
                      </a:r>
                      <a:r>
                        <a:rPr lang="en-US" baseline="0">
                          <a:latin typeface="Arial" panose="020B0604020202020204" pitchFamily="34" charset="0"/>
                          <a:cs typeface="Arial" panose="020B0604020202020204" pitchFamily="34" charset="0"/>
                        </a:rPr>
                        <a:t> condition messages</a:t>
                      </a:r>
                      <a:endParaRPr lang="en-US">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algn="l"/>
                      <a:r>
                        <a:rPr lang="en-US">
                          <a:latin typeface="Arial" panose="020B0604020202020204" pitchFamily="34" charset="0"/>
                          <a:cs typeface="Arial" panose="020B0604020202020204" pitchFamily="34" charset="0"/>
                        </a:rPr>
                        <a:t>Error</a:t>
                      </a:r>
                    </a:p>
                  </a:txBody>
                  <a:tcPr anchor="ctr"/>
                </a:tc>
                <a:tc>
                  <a:txBody>
                    <a:bodyPr/>
                    <a:lstStyle/>
                    <a:p>
                      <a:pPr algn="ctr"/>
                      <a:r>
                        <a:rPr lang="en-US">
                          <a:latin typeface="Arial" panose="020B0604020202020204" pitchFamily="34" charset="0"/>
                          <a:cs typeface="Arial" panose="020B0604020202020204" pitchFamily="34" charset="0"/>
                        </a:rPr>
                        <a:t>3</a:t>
                      </a:r>
                    </a:p>
                  </a:txBody>
                  <a:tcPr anchor="ctr"/>
                </a:tc>
                <a:tc>
                  <a:txBody>
                    <a:bodyPr/>
                    <a:lstStyle/>
                    <a:p>
                      <a:pPr algn="l"/>
                      <a:r>
                        <a:rPr lang="en-US">
                          <a:latin typeface="Arial" panose="020B0604020202020204" pitchFamily="34" charset="0"/>
                          <a:cs typeface="Arial" panose="020B0604020202020204" pitchFamily="34" charset="0"/>
                        </a:rPr>
                        <a:t>Error</a:t>
                      </a:r>
                      <a:r>
                        <a:rPr lang="en-US" baseline="0">
                          <a:latin typeface="Arial" panose="020B0604020202020204" pitchFamily="34" charset="0"/>
                          <a:cs typeface="Arial" panose="020B0604020202020204" pitchFamily="34" charset="0"/>
                        </a:rPr>
                        <a:t> condition messages</a:t>
                      </a:r>
                      <a:endParaRPr lang="en-US">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pPr algn="l"/>
                      <a:r>
                        <a:rPr lang="en-US">
                          <a:latin typeface="Arial" panose="020B0604020202020204" pitchFamily="34" charset="0"/>
                          <a:cs typeface="Arial" panose="020B0604020202020204" pitchFamily="34" charset="0"/>
                        </a:rPr>
                        <a:t>Warning</a:t>
                      </a:r>
                    </a:p>
                  </a:txBody>
                  <a:tcPr anchor="ctr"/>
                </a:tc>
                <a:tc>
                  <a:txBody>
                    <a:bodyPr/>
                    <a:lstStyle/>
                    <a:p>
                      <a:pPr algn="ctr"/>
                      <a:r>
                        <a:rPr lang="en-US">
                          <a:latin typeface="Arial" panose="020B0604020202020204" pitchFamily="34" charset="0"/>
                          <a:cs typeface="Arial" panose="020B0604020202020204" pitchFamily="34" charset="0"/>
                        </a:rPr>
                        <a:t>4</a:t>
                      </a:r>
                    </a:p>
                  </a:txBody>
                  <a:tcPr anchor="ctr"/>
                </a:tc>
                <a:tc>
                  <a:txBody>
                    <a:bodyPr/>
                    <a:lstStyle/>
                    <a:p>
                      <a:pPr algn="l"/>
                      <a:r>
                        <a:rPr lang="en-US">
                          <a:latin typeface="Arial" panose="020B0604020202020204" pitchFamily="34" charset="0"/>
                          <a:cs typeface="Arial" panose="020B0604020202020204" pitchFamily="34" charset="0"/>
                        </a:rPr>
                        <a:t>Warning condition messages</a:t>
                      </a:r>
                    </a:p>
                  </a:txBody>
                  <a:tcPr anchor="ctr"/>
                </a:tc>
                <a:extLst>
                  <a:ext uri="{0D108BD9-81ED-4DB2-BD59-A6C34878D82A}">
                    <a16:rowId xmlns:a16="http://schemas.microsoft.com/office/drawing/2014/main" val="10005"/>
                  </a:ext>
                </a:extLst>
              </a:tr>
              <a:tr h="370840">
                <a:tc>
                  <a:txBody>
                    <a:bodyPr/>
                    <a:lstStyle/>
                    <a:p>
                      <a:pPr algn="l"/>
                      <a:r>
                        <a:rPr lang="en-US">
                          <a:latin typeface="Arial" panose="020B0604020202020204" pitchFamily="34" charset="0"/>
                          <a:cs typeface="Arial" panose="020B0604020202020204" pitchFamily="34" charset="0"/>
                        </a:rPr>
                        <a:t>Notification</a:t>
                      </a:r>
                    </a:p>
                  </a:txBody>
                  <a:tcPr anchor="ctr"/>
                </a:tc>
                <a:tc>
                  <a:txBody>
                    <a:bodyPr/>
                    <a:lstStyle/>
                    <a:p>
                      <a:pPr algn="ctr"/>
                      <a:r>
                        <a:rPr lang="en-US">
                          <a:latin typeface="Arial" panose="020B0604020202020204" pitchFamily="34" charset="0"/>
                          <a:cs typeface="Arial" panose="020B0604020202020204" pitchFamily="34" charset="0"/>
                        </a:rPr>
                        <a:t>5</a:t>
                      </a:r>
                    </a:p>
                  </a:txBody>
                  <a:tcPr anchor="ctr"/>
                </a:tc>
                <a:tc>
                  <a:txBody>
                    <a:bodyPr/>
                    <a:lstStyle/>
                    <a:p>
                      <a:pPr algn="l"/>
                      <a:r>
                        <a:rPr lang="en-US">
                          <a:latin typeface="Arial" panose="020B0604020202020204" pitchFamily="34" charset="0"/>
                          <a:cs typeface="Arial" panose="020B0604020202020204" pitchFamily="34" charset="0"/>
                        </a:rPr>
                        <a:t>Normal</a:t>
                      </a:r>
                      <a:r>
                        <a:rPr lang="en-US" baseline="0">
                          <a:latin typeface="Arial" panose="020B0604020202020204" pitchFamily="34" charset="0"/>
                          <a:cs typeface="Arial" panose="020B0604020202020204" pitchFamily="34" charset="0"/>
                        </a:rPr>
                        <a:t> but signiflcant messages</a:t>
                      </a:r>
                      <a:endParaRPr lang="en-US">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algn="l"/>
                      <a:r>
                        <a:rPr lang="en-US">
                          <a:latin typeface="Arial" panose="020B0604020202020204" pitchFamily="34" charset="0"/>
                          <a:cs typeface="Arial" panose="020B0604020202020204" pitchFamily="34" charset="0"/>
                        </a:rPr>
                        <a:t>Information</a:t>
                      </a:r>
                    </a:p>
                  </a:txBody>
                  <a:tcPr anchor="ctr"/>
                </a:tc>
                <a:tc>
                  <a:txBody>
                    <a:bodyPr/>
                    <a:lstStyle/>
                    <a:p>
                      <a:pPr algn="ctr"/>
                      <a:r>
                        <a:rPr lang="en-US">
                          <a:latin typeface="Arial" panose="020B0604020202020204" pitchFamily="34" charset="0"/>
                          <a:cs typeface="Arial" panose="020B0604020202020204" pitchFamily="34" charset="0"/>
                        </a:rPr>
                        <a:t>6</a:t>
                      </a:r>
                    </a:p>
                  </a:txBody>
                  <a:tcPr anchor="ctr"/>
                </a:tc>
                <a:tc>
                  <a:txBody>
                    <a:bodyPr/>
                    <a:lstStyle/>
                    <a:p>
                      <a:pPr algn="l"/>
                      <a:r>
                        <a:rPr lang="en-US">
                          <a:latin typeface="Arial" panose="020B0604020202020204" pitchFamily="34" charset="0"/>
                          <a:cs typeface="Arial" panose="020B0604020202020204" pitchFamily="34" charset="0"/>
                        </a:rPr>
                        <a:t>Information</a:t>
                      </a:r>
                      <a:r>
                        <a:rPr lang="en-US" baseline="0">
                          <a:latin typeface="Arial" panose="020B0604020202020204" pitchFamily="34" charset="0"/>
                          <a:cs typeface="Arial" panose="020B0604020202020204" pitchFamily="34" charset="0"/>
                        </a:rPr>
                        <a:t>al messages</a:t>
                      </a:r>
                      <a:endParaRPr lang="en-US">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US">
                          <a:latin typeface="Arial" panose="020B0604020202020204" pitchFamily="34" charset="0"/>
                          <a:cs typeface="Arial" panose="020B0604020202020204" pitchFamily="34" charset="0"/>
                        </a:rPr>
                        <a:t>Debugging</a:t>
                      </a:r>
                    </a:p>
                  </a:txBody>
                  <a:tcPr anchor="ctr"/>
                </a:tc>
                <a:tc>
                  <a:txBody>
                    <a:bodyPr/>
                    <a:lstStyle/>
                    <a:p>
                      <a:pPr algn="ctr"/>
                      <a:r>
                        <a:rPr lang="en-US">
                          <a:latin typeface="Arial" panose="020B0604020202020204" pitchFamily="34" charset="0"/>
                          <a:cs typeface="Arial" panose="020B0604020202020204" pitchFamily="34" charset="0"/>
                        </a:rPr>
                        <a:t>7</a:t>
                      </a:r>
                    </a:p>
                  </a:txBody>
                  <a:tcPr anchor="ctr"/>
                </a:tc>
                <a:tc>
                  <a:txBody>
                    <a:bodyPr/>
                    <a:lstStyle/>
                    <a:p>
                      <a:pPr algn="l"/>
                      <a:r>
                        <a:rPr lang="en-US">
                          <a:latin typeface="Arial" panose="020B0604020202020204" pitchFamily="34" charset="0"/>
                          <a:cs typeface="Arial" panose="020B0604020202020204" pitchFamily="34" charset="0"/>
                        </a:rPr>
                        <a:t>Debugging</a:t>
                      </a:r>
                      <a:r>
                        <a:rPr lang="en-US" baseline="0">
                          <a:latin typeface="Arial" panose="020B0604020202020204" pitchFamily="34" charset="0"/>
                          <a:cs typeface="Arial" panose="020B0604020202020204" pitchFamily="34" charset="0"/>
                        </a:rPr>
                        <a:t> messages</a:t>
                      </a:r>
                      <a:endParaRPr lang="en-US">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54</a:t>
            </a:r>
          </a:p>
        </p:txBody>
      </p:sp>
      <p:cxnSp>
        <p:nvCxnSpPr>
          <p:cNvPr id="8" name="Google Shape;127;p4">
            <a:extLst>
              <a:ext uri="{FF2B5EF4-FFF2-40B4-BE49-F238E27FC236}">
                <a16:creationId xmlns:a16="http://schemas.microsoft.com/office/drawing/2014/main" id="{F3C585D7-792C-E423-E8AB-C037A47A88B0}"/>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916784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775518" y="943918"/>
            <a:ext cx="8640960" cy="723299"/>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a:buFont typeface="Wingdings" panose="05000000000000000000" pitchFamily="2" charset="2"/>
              <a:buChar char="q"/>
            </a:pPr>
            <a:r>
              <a:rPr lang="en-US" sz="2000">
                <a:latin typeface="Arial" panose="020B0604020202020204" pitchFamily="34" charset="0"/>
                <a:cs typeface="Arial" panose="020B0604020202020204" pitchFamily="34" charset="0"/>
              </a:rPr>
              <a:t>Cisco IOS giúp người dùng phân loại nhật ký bằng cách sử dụng các số nhận dạng được xác định trước như:</a:t>
            </a:r>
          </a:p>
        </p:txBody>
      </p:sp>
      <p:graphicFrame>
        <p:nvGraphicFramePr>
          <p:cNvPr id="8" name="Table 7"/>
          <p:cNvGraphicFramePr>
            <a:graphicFrameLocks noGrp="1"/>
          </p:cNvGraphicFramePr>
          <p:nvPr/>
        </p:nvGraphicFramePr>
        <p:xfrm>
          <a:off x="1919536" y="2060850"/>
          <a:ext cx="8496942" cy="4358893"/>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880319">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4608511">
                  <a:extLst>
                    <a:ext uri="{9D8B030D-6E8A-4147-A177-3AD203B41FA5}">
                      <a16:colId xmlns:a16="http://schemas.microsoft.com/office/drawing/2014/main" val="20002"/>
                    </a:ext>
                  </a:extLst>
                </a:gridCol>
              </a:tblGrid>
              <a:tr h="786377">
                <a:tc>
                  <a:txBody>
                    <a:bodyPr/>
                    <a:lstStyle/>
                    <a:p>
                      <a:pPr algn="ctr"/>
                      <a:r>
                        <a:rPr lang="en-US" sz="1600">
                          <a:latin typeface="Arial" panose="020B0604020202020204" pitchFamily="34" charset="0"/>
                          <a:cs typeface="Arial" panose="020B0604020202020204" pitchFamily="34" charset="0"/>
                        </a:rPr>
                        <a:t>Mnemonic</a:t>
                      </a:r>
                    </a:p>
                  </a:txBody>
                  <a:tcPr anchor="ctr"/>
                </a:tc>
                <a:tc>
                  <a:txBody>
                    <a:bodyPr/>
                    <a:lstStyle/>
                    <a:p>
                      <a:pPr algn="ctr"/>
                      <a:r>
                        <a:rPr lang="en-US" sz="1600">
                          <a:latin typeface="Arial" panose="020B0604020202020204" pitchFamily="34" charset="0"/>
                          <a:cs typeface="Arial" panose="020B0604020202020204" pitchFamily="34" charset="0"/>
                        </a:rPr>
                        <a:t>Severity</a:t>
                      </a:r>
                    </a:p>
                  </a:txBody>
                  <a:tcPr anchor="ctr"/>
                </a:tc>
                <a:tc>
                  <a:txBody>
                    <a:bodyPr/>
                    <a:lstStyle/>
                    <a:p>
                      <a:pPr algn="ctr"/>
                      <a:r>
                        <a:rPr lang="en-US" sz="160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10000"/>
                  </a:ext>
                </a:extLst>
              </a:tr>
              <a:tr h="626429">
                <a:tc>
                  <a:txBody>
                    <a:bodyPr/>
                    <a:lstStyle/>
                    <a:p>
                      <a:pPr algn="l"/>
                      <a:r>
                        <a:rPr lang="en-US" sz="1600">
                          <a:latin typeface="Arial" panose="020B0604020202020204" pitchFamily="34" charset="0"/>
                          <a:cs typeface="Arial" panose="020B0604020202020204" pitchFamily="34" charset="0"/>
                        </a:rPr>
                        <a:t>%SEC-6-IPACCESSLOGDP</a:t>
                      </a:r>
                    </a:p>
                  </a:txBody>
                  <a:tcPr anchor="ctr"/>
                </a:tc>
                <a:tc>
                  <a:txBody>
                    <a:bodyPr/>
                    <a:lstStyle/>
                    <a:p>
                      <a:pPr algn="ctr"/>
                      <a:r>
                        <a:rPr lang="en-US" sz="1600">
                          <a:latin typeface="Arial" panose="020B0604020202020204" pitchFamily="34" charset="0"/>
                          <a:cs typeface="Arial" panose="020B0604020202020204" pitchFamily="34" charset="0"/>
                        </a:rPr>
                        <a:t>6</a:t>
                      </a:r>
                    </a:p>
                  </a:txBody>
                  <a:tcPr anchor="ctr"/>
                </a:tc>
                <a:tc>
                  <a:txBody>
                    <a:bodyPr/>
                    <a:lstStyle/>
                    <a:p>
                      <a:pPr algn="l"/>
                      <a:r>
                        <a:rPr lang="en-US" sz="1600">
                          <a:latin typeface="Arial" panose="020B0604020202020204" pitchFamily="34" charset="0"/>
                          <a:cs typeface="Arial" panose="020B0604020202020204" pitchFamily="34" charset="0"/>
                        </a:rPr>
                        <a:t>A packet matching the log criteria for</a:t>
                      </a:r>
                      <a:r>
                        <a:rPr lang="en-US" sz="1600" baseline="0">
                          <a:latin typeface="Arial" panose="020B0604020202020204" pitchFamily="34" charset="0"/>
                          <a:cs typeface="Arial" panose="020B0604020202020204" pitchFamily="34" charset="0"/>
                        </a:rPr>
                        <a:t> the given access list has been detected</a:t>
                      </a:r>
                      <a:endParaRPr 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6264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cs typeface="Arial" panose="020B0604020202020204" pitchFamily="34" charset="0"/>
                        </a:rPr>
                        <a:t>%SEC-6-IPACCESSLOGNP</a:t>
                      </a:r>
                    </a:p>
                  </a:txBody>
                  <a:tcPr anchor="ctr"/>
                </a:tc>
                <a:tc>
                  <a:txBody>
                    <a:bodyPr/>
                    <a:lstStyle/>
                    <a:p>
                      <a:pPr algn="ctr"/>
                      <a:r>
                        <a:rPr lang="en-US" sz="1600">
                          <a:latin typeface="Arial" panose="020B0604020202020204" pitchFamily="34" charset="0"/>
                          <a:cs typeface="Arial" panose="020B0604020202020204" pitchFamily="34" charset="0"/>
                        </a:rPr>
                        <a:t>6</a:t>
                      </a:r>
                    </a:p>
                  </a:txBody>
                  <a:tcPr anchor="ctr"/>
                </a:tc>
                <a:tc>
                  <a:txBody>
                    <a:bodyPr/>
                    <a:lstStyle/>
                    <a:p>
                      <a:pPr algn="l"/>
                      <a:r>
                        <a:rPr lang="en-US" sz="1600">
                          <a:latin typeface="Arial" panose="020B0604020202020204" pitchFamily="34" charset="0"/>
                          <a:cs typeface="Arial" panose="020B0604020202020204" pitchFamily="34" charset="0"/>
                        </a:rPr>
                        <a:t>A packet matching the log criteria for</a:t>
                      </a:r>
                      <a:r>
                        <a:rPr lang="en-US" sz="1600" baseline="0">
                          <a:latin typeface="Arial" panose="020B0604020202020204" pitchFamily="34" charset="0"/>
                          <a:cs typeface="Arial" panose="020B0604020202020204" pitchFamily="34" charset="0"/>
                        </a:rPr>
                        <a:t> the given access list has been detected</a:t>
                      </a:r>
                      <a:endParaRPr 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6264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cs typeface="Arial" panose="020B0604020202020204" pitchFamily="34" charset="0"/>
                        </a:rPr>
                        <a:t>%SEC-6-IPACCESSLOGP</a:t>
                      </a:r>
                    </a:p>
                  </a:txBody>
                  <a:tcPr anchor="ctr"/>
                </a:tc>
                <a:tc>
                  <a:txBody>
                    <a:bodyPr/>
                    <a:lstStyle/>
                    <a:p>
                      <a:pPr algn="ctr"/>
                      <a:r>
                        <a:rPr lang="en-US" sz="1600">
                          <a:latin typeface="Arial" panose="020B0604020202020204" pitchFamily="34" charset="0"/>
                          <a:cs typeface="Arial" panose="020B0604020202020204" pitchFamily="34" charset="0"/>
                        </a:rPr>
                        <a:t>6</a:t>
                      </a:r>
                    </a:p>
                  </a:txBody>
                  <a:tcPr anchor="ctr"/>
                </a:tc>
                <a:tc>
                  <a:txBody>
                    <a:bodyPr/>
                    <a:lstStyle/>
                    <a:p>
                      <a:pPr algn="l"/>
                      <a:r>
                        <a:rPr lang="en-US" sz="1600">
                          <a:latin typeface="Arial" panose="020B0604020202020204" pitchFamily="34" charset="0"/>
                          <a:cs typeface="Arial" panose="020B0604020202020204" pitchFamily="34" charset="0"/>
                        </a:rPr>
                        <a:t>A packet matching the log criteria for</a:t>
                      </a:r>
                      <a:r>
                        <a:rPr lang="en-US" sz="1600" baseline="0">
                          <a:latin typeface="Arial" panose="020B0604020202020204" pitchFamily="34" charset="0"/>
                          <a:cs typeface="Arial" panose="020B0604020202020204" pitchFamily="34" charset="0"/>
                        </a:rPr>
                        <a:t> the given access list has been detected (TCP or UDP)</a:t>
                      </a:r>
                      <a:endParaRPr 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8843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cs typeface="Arial" panose="020B0604020202020204" pitchFamily="34" charset="0"/>
                        </a:rPr>
                        <a:t>%SEC-6-IPACCESSLOGRL</a:t>
                      </a:r>
                    </a:p>
                  </a:txBody>
                  <a:tcPr anchor="ctr"/>
                </a:tc>
                <a:tc>
                  <a:txBody>
                    <a:bodyPr/>
                    <a:lstStyle/>
                    <a:p>
                      <a:pPr algn="ctr"/>
                      <a:r>
                        <a:rPr lang="en-US" sz="1600">
                          <a:latin typeface="Arial" panose="020B0604020202020204" pitchFamily="34" charset="0"/>
                          <a:cs typeface="Arial" panose="020B0604020202020204" pitchFamily="34" charset="0"/>
                        </a:rPr>
                        <a:t>6</a:t>
                      </a:r>
                    </a:p>
                  </a:txBody>
                  <a:tcPr anchor="ctr"/>
                </a:tc>
                <a:tc>
                  <a:txBody>
                    <a:bodyPr/>
                    <a:lstStyle/>
                    <a:p>
                      <a:pPr algn="l"/>
                      <a:r>
                        <a:rPr lang="en-US" sz="1600">
                          <a:latin typeface="Arial" panose="020B0604020202020204" pitchFamily="34" charset="0"/>
                          <a:cs typeface="Arial" panose="020B0604020202020204" pitchFamily="34" charset="0"/>
                        </a:rPr>
                        <a:t>Some packet</a:t>
                      </a:r>
                      <a:r>
                        <a:rPr lang="en-US" sz="1600" baseline="0">
                          <a:latin typeface="Arial" panose="020B0604020202020204" pitchFamily="34" charset="0"/>
                          <a:cs typeface="Arial" panose="020B0604020202020204" pitchFamily="34" charset="0"/>
                        </a:rPr>
                        <a:t>-matching logs were missed because the access list log messages were rate limited, or no access list log buffers was available</a:t>
                      </a:r>
                      <a:endParaRPr 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6264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cs typeface="Arial" panose="020B0604020202020204" pitchFamily="34" charset="0"/>
                        </a:rPr>
                        <a:t>%SEC-6-IPACCESSLOGRP</a:t>
                      </a:r>
                    </a:p>
                  </a:txBody>
                  <a:tcPr anchor="ctr"/>
                </a:tc>
                <a:tc>
                  <a:txBody>
                    <a:bodyPr/>
                    <a:lstStyle/>
                    <a:p>
                      <a:pPr algn="ctr"/>
                      <a:r>
                        <a:rPr lang="en-US" sz="1600">
                          <a:latin typeface="Arial" panose="020B0604020202020204" pitchFamily="34" charset="0"/>
                          <a:cs typeface="Arial" panose="020B0604020202020204" pitchFamily="34" charset="0"/>
                        </a:rPr>
                        <a:t>6</a:t>
                      </a:r>
                    </a:p>
                  </a:txBody>
                  <a:tcPr anchor="ctr"/>
                </a:tc>
                <a:tc>
                  <a:txBody>
                    <a:bodyPr/>
                    <a:lstStyle/>
                    <a:p>
                      <a:pPr algn="l"/>
                      <a:r>
                        <a:rPr lang="en-US" sz="1600">
                          <a:latin typeface="Arial" panose="020B0604020202020204" pitchFamily="34" charset="0"/>
                          <a:cs typeface="Arial" panose="020B0604020202020204" pitchFamily="34" charset="0"/>
                        </a:rPr>
                        <a:t>A packet matching the log criteria for</a:t>
                      </a:r>
                      <a:r>
                        <a:rPr lang="en-US" sz="1600" baseline="0">
                          <a:latin typeface="Arial" panose="020B0604020202020204" pitchFamily="34" charset="0"/>
                          <a:cs typeface="Arial" panose="020B0604020202020204" pitchFamily="34" charset="0"/>
                        </a:rPr>
                        <a:t> the given access list has been detected</a:t>
                      </a:r>
                      <a:endParaRPr 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55</a:t>
            </a:r>
          </a:p>
        </p:txBody>
      </p:sp>
      <p:sp>
        <p:nvSpPr>
          <p:cNvPr id="10" name="Title 1">
            <a:extLst>
              <a:ext uri="{FF2B5EF4-FFF2-40B4-BE49-F238E27FC236}">
                <a16:creationId xmlns:a16="http://schemas.microsoft.com/office/drawing/2014/main" id="{99DB1571-6E91-C4FC-A27C-4731D0AB5A92}"/>
              </a:ext>
            </a:extLst>
          </p:cNvPr>
          <p:cNvSpPr>
            <a:spLocks noGrp="1"/>
          </p:cNvSpPr>
          <p:nvPr>
            <p:ph type="title"/>
          </p:nvPr>
        </p:nvSpPr>
        <p:spPr>
          <a:xfrm>
            <a:off x="1981200" y="-204"/>
            <a:ext cx="8229600" cy="706091"/>
          </a:xfrm>
        </p:spPr>
        <p:txBody>
          <a:bodyPr>
            <a:noAutofit/>
          </a:bodyPr>
          <a:lstStyle/>
          <a:p>
            <a:r>
              <a:rPr lang="en-US" sz="3600" b="1">
                <a:solidFill>
                  <a:srgbClr val="FF0000"/>
                </a:solidFill>
                <a:latin typeface="Arial" panose="020B0604020202020204" pitchFamily="34" charset="0"/>
                <a:cs typeface="Arial" panose="020B0604020202020204" pitchFamily="34" charset="0"/>
              </a:rPr>
              <a:t>Phân tích Router: Cisco</a:t>
            </a:r>
          </a:p>
        </p:txBody>
      </p:sp>
      <p:cxnSp>
        <p:nvCxnSpPr>
          <p:cNvPr id="11" name="Google Shape;127;p4">
            <a:extLst>
              <a:ext uri="{FF2B5EF4-FFF2-40B4-BE49-F238E27FC236}">
                <a16:creationId xmlns:a16="http://schemas.microsoft.com/office/drawing/2014/main" id="{087B7B2E-CB60-DED0-91C5-6B5CB25EAFB4}"/>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043012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775520" y="1772817"/>
            <a:ext cx="8640960" cy="1587395"/>
          </a:xfrm>
          <a:noFill/>
          <a:ln w="19050">
            <a:noFill/>
          </a:ln>
          <a:effectLst/>
        </p:spPr>
        <p:style>
          <a:lnRef idx="2">
            <a:schemeClr val="dk1"/>
          </a:lnRef>
          <a:fillRef idx="1">
            <a:schemeClr val="lt1"/>
          </a:fillRef>
          <a:effectRef idx="0">
            <a:schemeClr val="dk1"/>
          </a:effectRef>
          <a:fontRef idx="minor">
            <a:schemeClr val="dk1"/>
          </a:fontRef>
        </p:style>
        <p:txBody>
          <a:bodyPr numCol="2" anchor="t">
            <a:noAutofit/>
          </a:bodyPr>
          <a:lstStyle/>
          <a:p>
            <a:pPr marL="71755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ID sự kiện</a:t>
            </a:r>
          </a:p>
          <a:p>
            <a:pPr marL="71755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Ngày</a:t>
            </a:r>
          </a:p>
          <a:p>
            <a:pPr marL="71755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Thời gian</a:t>
            </a:r>
          </a:p>
          <a:p>
            <a:pPr marL="71755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Định danh</a:t>
            </a:r>
          </a:p>
          <a:p>
            <a:pPr marL="45720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Giao thức được áp dụng</a:t>
            </a:r>
          </a:p>
          <a:p>
            <a:pPr marL="45720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Địa chỉ IP nguồn</a:t>
            </a:r>
          </a:p>
          <a:p>
            <a:pPr marL="45720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Địa chỉ IP đích</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56</a:t>
            </a:r>
          </a:p>
        </p:txBody>
      </p:sp>
      <p:sp>
        <p:nvSpPr>
          <p:cNvPr id="4" name="Rectangle 3"/>
          <p:cNvSpPr/>
          <p:nvPr/>
        </p:nvSpPr>
        <p:spPr>
          <a:xfrm>
            <a:off x="1775520" y="1089326"/>
            <a:ext cx="8978619" cy="523220"/>
          </a:xfrm>
          <a:prstGeom prst="rect">
            <a:avLst/>
          </a:prstGeom>
        </p:spPr>
        <p:txBody>
          <a:bodyPr wrap="square">
            <a:spAutoFit/>
          </a:bodyPr>
          <a:lstStyle/>
          <a:p>
            <a:r>
              <a:rPr lang="en-US" sz="2800">
                <a:latin typeface="Arial" panose="020B0604020202020204" pitchFamily="34" charset="0"/>
                <a:cs typeface="Arial" panose="020B0604020202020204" pitchFamily="34" charset="0"/>
              </a:rPr>
              <a:t>Chi tiết nhật ký bộ định tuyến Cisco có dạng như sau:</a:t>
            </a:r>
          </a:p>
        </p:txBody>
      </p:sp>
      <p:sp>
        <p:nvSpPr>
          <p:cNvPr id="17" name="Title 1">
            <a:extLst>
              <a:ext uri="{FF2B5EF4-FFF2-40B4-BE49-F238E27FC236}">
                <a16:creationId xmlns:a16="http://schemas.microsoft.com/office/drawing/2014/main" id="{593F6A9D-43D1-B41C-3934-DA003C6D1ED4}"/>
              </a:ext>
            </a:extLst>
          </p:cNvPr>
          <p:cNvSpPr>
            <a:spLocks noGrp="1"/>
          </p:cNvSpPr>
          <p:nvPr>
            <p:ph type="title"/>
          </p:nvPr>
        </p:nvSpPr>
        <p:spPr>
          <a:xfrm>
            <a:off x="1981200" y="-204"/>
            <a:ext cx="8229600" cy="706091"/>
          </a:xfrm>
        </p:spPr>
        <p:txBody>
          <a:bodyPr>
            <a:noAutofit/>
          </a:bodyPr>
          <a:lstStyle/>
          <a:p>
            <a:r>
              <a:rPr lang="en-US" sz="3600" b="1">
                <a:solidFill>
                  <a:srgbClr val="FF0000"/>
                </a:solidFill>
                <a:latin typeface="Arial" panose="020B0604020202020204" pitchFamily="34" charset="0"/>
                <a:cs typeface="Arial" panose="020B0604020202020204" pitchFamily="34" charset="0"/>
              </a:rPr>
              <a:t>Phân tích Router: Cisco</a:t>
            </a:r>
          </a:p>
        </p:txBody>
      </p:sp>
      <p:cxnSp>
        <p:nvCxnSpPr>
          <p:cNvPr id="18" name="Google Shape;127;p4">
            <a:extLst>
              <a:ext uri="{FF2B5EF4-FFF2-40B4-BE49-F238E27FC236}">
                <a16:creationId xmlns:a16="http://schemas.microsoft.com/office/drawing/2014/main" id="{A32AAC24-E945-6C2C-4F4B-B137D29FF8D5}"/>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pic>
        <p:nvPicPr>
          <p:cNvPr id="9" name="Picture 8">
            <a:extLst>
              <a:ext uri="{FF2B5EF4-FFF2-40B4-BE49-F238E27FC236}">
                <a16:creationId xmlns:a16="http://schemas.microsoft.com/office/drawing/2014/main" id="{CAB996EE-4AF3-8CF5-A331-53E77768DCC4}"/>
              </a:ext>
            </a:extLst>
          </p:cNvPr>
          <p:cNvPicPr>
            <a:picLocks noChangeAspect="1"/>
          </p:cNvPicPr>
          <p:nvPr/>
        </p:nvPicPr>
        <p:blipFill>
          <a:blip r:embed="rId3"/>
          <a:stretch>
            <a:fillRect/>
          </a:stretch>
        </p:blipFill>
        <p:spPr>
          <a:xfrm>
            <a:off x="1981200" y="3711643"/>
            <a:ext cx="7610475" cy="1800225"/>
          </a:xfrm>
          <a:prstGeom prst="rect">
            <a:avLst/>
          </a:prstGeom>
        </p:spPr>
      </p:pic>
    </p:spTree>
    <p:extLst>
      <p:ext uri="{BB962C8B-B14F-4D97-AF65-F5344CB8AC3E}">
        <p14:creationId xmlns:p14="http://schemas.microsoft.com/office/powerpoint/2010/main" val="2846071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80591" y="-1"/>
            <a:ext cx="8229600" cy="665013"/>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Phân tích Firewall Logs</a:t>
            </a:r>
          </a:p>
        </p:txBody>
      </p:sp>
      <p:sp>
        <p:nvSpPr>
          <p:cNvPr id="4" name="Rounded Rectangle 3"/>
          <p:cNvSpPr/>
          <p:nvPr/>
        </p:nvSpPr>
        <p:spPr>
          <a:xfrm>
            <a:off x="1775520" y="824136"/>
            <a:ext cx="8640960" cy="864096"/>
          </a:xfrm>
          <a:prstGeom prst="roundRect">
            <a:avLst/>
          </a:prstGeom>
          <a:gradFill flip="none" rotWithShape="1">
            <a:gsLst>
              <a:gs pos="0">
                <a:schemeClr val="bg1">
                  <a:lumMod val="85000"/>
                </a:schemeClr>
              </a:gs>
              <a:gs pos="100000">
                <a:schemeClr val="bg1"/>
              </a:gs>
            </a:gsLst>
            <a:lin ang="18900000" scaled="1"/>
            <a:tileRect/>
          </a:gradFill>
        </p:spPr>
        <p:style>
          <a:lnRef idx="2">
            <a:schemeClr val="accent5"/>
          </a:lnRef>
          <a:fillRef idx="1">
            <a:schemeClr val="lt1"/>
          </a:fillRef>
          <a:effectRef idx="0">
            <a:schemeClr val="accent5"/>
          </a:effectRef>
          <a:fontRef idx="minor">
            <a:schemeClr val="dk1"/>
          </a:fontRef>
        </p:style>
        <p:txBody>
          <a:bodyPr rtlCol="0" anchor="ctr"/>
          <a:lstStyle/>
          <a:p>
            <a:pPr marL="895350"/>
            <a:r>
              <a:rPr lang="en-US">
                <a:latin typeface="Arial" panose="020B0604020202020204" pitchFamily="34" charset="0"/>
                <a:cs typeface="Arial" panose="020B0604020202020204" pitchFamily="34" charset="0"/>
              </a:rPr>
              <a:t>Tường lửa là </a:t>
            </a:r>
            <a:r>
              <a:rPr lang="en-US">
                <a:solidFill>
                  <a:srgbClr val="FF0000"/>
                </a:solidFill>
                <a:latin typeface="Arial" panose="020B0604020202020204" pitchFamily="34" charset="0"/>
                <a:cs typeface="Arial" panose="020B0604020202020204" pitchFamily="34" charset="0"/>
              </a:rPr>
              <a:t>điểm vào đầu tiên của mạng </a:t>
            </a:r>
            <a:r>
              <a:rPr lang="en-US">
                <a:latin typeface="Arial" panose="020B0604020202020204" pitchFamily="34" charset="0"/>
                <a:cs typeface="Arial" panose="020B0604020202020204" pitchFamily="34" charset="0"/>
              </a:rPr>
              <a:t>và lưu trữ thông tin chi tiết của tất cả các gói dữ liệu di chuyển vào và ra khỏi mạng</a:t>
            </a:r>
          </a:p>
        </p:txBody>
      </p:sp>
      <p:sp>
        <p:nvSpPr>
          <p:cNvPr id="8" name="Rounded Rectangle 7"/>
          <p:cNvSpPr/>
          <p:nvPr/>
        </p:nvSpPr>
        <p:spPr>
          <a:xfrm>
            <a:off x="1775520" y="1760240"/>
            <a:ext cx="8640960" cy="864096"/>
          </a:xfrm>
          <a:prstGeom prst="roundRect">
            <a:avLst/>
          </a:prstGeom>
          <a:gradFill flip="none" rotWithShape="1">
            <a:gsLst>
              <a:gs pos="0">
                <a:schemeClr val="bg1">
                  <a:lumMod val="85000"/>
                </a:schemeClr>
              </a:gs>
              <a:gs pos="100000">
                <a:schemeClr val="bg1"/>
              </a:gs>
            </a:gsLst>
            <a:lin ang="18900000" scaled="1"/>
            <a:tileRect/>
          </a:gradFill>
        </p:spPr>
        <p:style>
          <a:lnRef idx="2">
            <a:schemeClr val="accent2"/>
          </a:lnRef>
          <a:fillRef idx="1">
            <a:schemeClr val="lt1"/>
          </a:fillRef>
          <a:effectRef idx="0">
            <a:schemeClr val="accent2"/>
          </a:effectRef>
          <a:fontRef idx="minor">
            <a:schemeClr val="dk1"/>
          </a:fontRef>
        </p:style>
        <p:txBody>
          <a:bodyPr rtlCol="0" anchor="ctr"/>
          <a:lstStyle/>
          <a:p>
            <a:pPr marL="895350"/>
            <a:r>
              <a:rPr lang="en-US">
                <a:latin typeface="Arial" panose="020B0604020202020204" pitchFamily="34" charset="0"/>
                <a:cs typeface="Arial" panose="020B0604020202020204" pitchFamily="34" charset="0"/>
              </a:rPr>
              <a:t>Nhật ký </a:t>
            </a:r>
            <a:r>
              <a:rPr lang="en-US">
                <a:solidFill>
                  <a:srgbClr val="FF0000"/>
                </a:solidFill>
                <a:latin typeface="Arial" panose="020B0604020202020204" pitchFamily="34" charset="0"/>
                <a:cs typeface="Arial" panose="020B0604020202020204" pitchFamily="34" charset="0"/>
              </a:rPr>
              <a:t>tường</a:t>
            </a:r>
            <a:r>
              <a:rPr lang="en-US">
                <a:latin typeface="Arial" panose="020B0604020202020204" pitchFamily="34" charset="0"/>
                <a:cs typeface="Arial" panose="020B0604020202020204" pitchFamily="34" charset="0"/>
              </a:rPr>
              <a:t> </a:t>
            </a:r>
            <a:r>
              <a:rPr lang="en-US">
                <a:solidFill>
                  <a:srgbClr val="FF0000"/>
                </a:solidFill>
                <a:latin typeface="Arial" panose="020B0604020202020204" pitchFamily="34" charset="0"/>
                <a:cs typeface="Arial" panose="020B0604020202020204" pitchFamily="34" charset="0"/>
              </a:rPr>
              <a:t>lửa mạng thu thập dữ liệu lưu lượng mạng </a:t>
            </a:r>
            <a:r>
              <a:rPr lang="en-US">
                <a:latin typeface="Arial" panose="020B0604020202020204" pitchFamily="34" charset="0"/>
                <a:cs typeface="Arial" panose="020B0604020202020204" pitchFamily="34" charset="0"/>
              </a:rPr>
              <a:t>như yêu cầu nguồn và đích, các cổng được sử dụng, ngày giờ, mức độ ưu tiên, v.v.</a:t>
            </a:r>
          </a:p>
        </p:txBody>
      </p:sp>
      <p:sp>
        <p:nvSpPr>
          <p:cNvPr id="9" name="Rounded Rectangle 8"/>
          <p:cNvSpPr/>
          <p:nvPr/>
        </p:nvSpPr>
        <p:spPr>
          <a:xfrm>
            <a:off x="1775520" y="2696344"/>
            <a:ext cx="8640960" cy="936104"/>
          </a:xfrm>
          <a:prstGeom prst="roundRect">
            <a:avLst/>
          </a:prstGeom>
          <a:gradFill flip="none" rotWithShape="1">
            <a:gsLst>
              <a:gs pos="0">
                <a:schemeClr val="bg1">
                  <a:lumMod val="85000"/>
                </a:schemeClr>
              </a:gs>
              <a:gs pos="100000">
                <a:schemeClr val="bg1"/>
              </a:gs>
            </a:gsLst>
            <a:lin ang="18900000" scaled="1"/>
            <a:tileRect/>
          </a:gradFill>
        </p:spPr>
        <p:style>
          <a:lnRef idx="2">
            <a:schemeClr val="accent3"/>
          </a:lnRef>
          <a:fillRef idx="1">
            <a:schemeClr val="lt1"/>
          </a:fillRef>
          <a:effectRef idx="0">
            <a:schemeClr val="accent3"/>
          </a:effectRef>
          <a:fontRef idx="minor">
            <a:schemeClr val="dk1"/>
          </a:fontRef>
        </p:style>
        <p:txBody>
          <a:bodyPr rtlCol="0" anchor="ctr"/>
          <a:lstStyle/>
          <a:p>
            <a:pPr marL="895350"/>
            <a:r>
              <a:rPr lang="en-US">
                <a:latin typeface="Arial" panose="020B0604020202020204" pitchFamily="34" charset="0"/>
                <a:cs typeface="Arial" panose="020B0604020202020204" pitchFamily="34" charset="0"/>
              </a:rPr>
              <a:t>Những chi tiết này sẽ giúp các điều tra viên </a:t>
            </a:r>
            <a:r>
              <a:rPr lang="en-US">
                <a:solidFill>
                  <a:srgbClr val="FF0000"/>
                </a:solidFill>
                <a:latin typeface="Arial" panose="020B0604020202020204" pitchFamily="34" charset="0"/>
                <a:cs typeface="Arial" panose="020B0604020202020204" pitchFamily="34" charset="0"/>
              </a:rPr>
              <a:t>liên hệ dữ liệu với các file đáng ngờ khác</a:t>
            </a:r>
            <a:r>
              <a:rPr lang="en-US">
                <a:latin typeface="Arial" panose="020B0604020202020204" pitchFamily="34" charset="0"/>
                <a:cs typeface="Arial" panose="020B0604020202020204" pitchFamily="34" charset="0"/>
              </a:rPr>
              <a:t> để tìm ra nguồn gốc và các mục tiêu khác của một cuộc tấn công</a:t>
            </a:r>
          </a:p>
        </p:txBody>
      </p:sp>
      <p:sp>
        <p:nvSpPr>
          <p:cNvPr id="10" name="Rounded Rectangle 9"/>
          <p:cNvSpPr/>
          <p:nvPr/>
        </p:nvSpPr>
        <p:spPr>
          <a:xfrm>
            <a:off x="1775520" y="3704456"/>
            <a:ext cx="8640960" cy="1008112"/>
          </a:xfrm>
          <a:prstGeom prst="roundRect">
            <a:avLst/>
          </a:prstGeom>
          <a:gradFill flip="none" rotWithShape="1">
            <a:gsLst>
              <a:gs pos="0">
                <a:schemeClr val="bg1">
                  <a:lumMod val="85000"/>
                </a:schemeClr>
              </a:gs>
              <a:gs pos="100000">
                <a:schemeClr val="bg1"/>
              </a:gs>
            </a:gsLst>
            <a:lin ang="18900000" scaled="1"/>
            <a:tileRect/>
          </a:gradFill>
        </p:spPr>
        <p:style>
          <a:lnRef idx="2">
            <a:schemeClr val="accent6"/>
          </a:lnRef>
          <a:fillRef idx="1">
            <a:schemeClr val="lt1"/>
          </a:fillRef>
          <a:effectRef idx="0">
            <a:schemeClr val="accent6"/>
          </a:effectRef>
          <a:fontRef idx="minor">
            <a:schemeClr val="dk1"/>
          </a:fontRef>
        </p:style>
        <p:txBody>
          <a:bodyPr rtlCol="0" anchor="ctr"/>
          <a:lstStyle/>
          <a:p>
            <a:pPr marL="895350"/>
            <a:r>
              <a:rPr lang="en-US">
                <a:latin typeface="Arial" panose="020B0604020202020204" pitchFamily="34" charset="0"/>
                <a:cs typeface="Arial" panose="020B0604020202020204" pitchFamily="34" charset="0"/>
              </a:rPr>
              <a:t>Tường lửa mạng đi kèm với phần mềm quản lý cho phép người dùng </a:t>
            </a:r>
            <a:r>
              <a:rPr lang="en-US">
                <a:solidFill>
                  <a:srgbClr val="FF0000"/>
                </a:solidFill>
                <a:latin typeface="Arial" panose="020B0604020202020204" pitchFamily="34" charset="0"/>
                <a:cs typeface="Arial" panose="020B0604020202020204" pitchFamily="34" charset="0"/>
              </a:rPr>
              <a:t>theo dõi nhật ký</a:t>
            </a:r>
            <a:r>
              <a:rPr lang="en-US">
                <a:latin typeface="Arial" panose="020B0604020202020204" pitchFamily="34" charset="0"/>
                <a:cs typeface="Arial" panose="020B0604020202020204" pitchFamily="34" charset="0"/>
              </a:rPr>
              <a:t>, kiểm soát cài đặt bảo mật và thực hiện các tác vụ bảo trì khác qua tường lửa</a:t>
            </a:r>
          </a:p>
        </p:txBody>
      </p:sp>
      <p:sp>
        <p:nvSpPr>
          <p:cNvPr id="11" name="Rounded Rectangle 10"/>
          <p:cNvSpPr/>
          <p:nvPr/>
        </p:nvSpPr>
        <p:spPr>
          <a:xfrm>
            <a:off x="1775520" y="4784576"/>
            <a:ext cx="8640960" cy="864096"/>
          </a:xfrm>
          <a:prstGeom prst="roundRect">
            <a:avLst/>
          </a:prstGeom>
          <a:gradFill flip="none" rotWithShape="1">
            <a:gsLst>
              <a:gs pos="0">
                <a:schemeClr val="bg1">
                  <a:lumMod val="85000"/>
                </a:schemeClr>
              </a:gs>
              <a:gs pos="100000">
                <a:schemeClr val="bg1"/>
              </a:gs>
            </a:gsLst>
            <a:lin ang="18900000" scaled="1"/>
            <a:tileRect/>
          </a:gradFill>
        </p:spPr>
        <p:style>
          <a:lnRef idx="2">
            <a:schemeClr val="accent4"/>
          </a:lnRef>
          <a:fillRef idx="1">
            <a:schemeClr val="lt1"/>
          </a:fillRef>
          <a:effectRef idx="0">
            <a:schemeClr val="accent4"/>
          </a:effectRef>
          <a:fontRef idx="minor">
            <a:schemeClr val="dk1"/>
          </a:fontRef>
        </p:style>
        <p:txBody>
          <a:bodyPr rtlCol="0" anchor="ctr"/>
          <a:lstStyle/>
          <a:p>
            <a:pPr marL="895350"/>
            <a:r>
              <a:rPr lang="en-US">
                <a:latin typeface="Arial" panose="020B0604020202020204" pitchFamily="34" charset="0"/>
                <a:cs typeface="Arial" panose="020B0604020202020204" pitchFamily="34" charset="0"/>
              </a:rPr>
              <a:t>Các điều tra viên cần phân tích nhật ký cẩn thận dựa trên </a:t>
            </a:r>
            <a:r>
              <a:rPr lang="en-US">
                <a:solidFill>
                  <a:srgbClr val="FF0000"/>
                </a:solidFill>
                <a:latin typeface="Arial" panose="020B0604020202020204" pitchFamily="34" charset="0"/>
                <a:cs typeface="Arial" panose="020B0604020202020204" pitchFamily="34" charset="0"/>
              </a:rPr>
              <a:t>thời gian và địa chỉ IP đáng ngờ</a:t>
            </a:r>
          </a:p>
        </p:txBody>
      </p:sp>
      <p:sp>
        <p:nvSpPr>
          <p:cNvPr id="12" name="Rounded Rectangle 11"/>
          <p:cNvSpPr/>
          <p:nvPr/>
        </p:nvSpPr>
        <p:spPr>
          <a:xfrm>
            <a:off x="1770889" y="5711970"/>
            <a:ext cx="8640960" cy="728791"/>
          </a:xfrm>
          <a:prstGeom prst="roundRect">
            <a:avLst/>
          </a:prstGeom>
          <a:gradFill flip="none" rotWithShape="1">
            <a:gsLst>
              <a:gs pos="0">
                <a:schemeClr val="bg1">
                  <a:lumMod val="85000"/>
                </a:schemeClr>
              </a:gs>
              <a:gs pos="100000">
                <a:schemeClr val="bg1"/>
              </a:gs>
            </a:gsLst>
            <a:lin ang="18900000" scaled="1"/>
            <a:tileRect/>
          </a:gradFill>
        </p:spPr>
        <p:style>
          <a:lnRef idx="2">
            <a:schemeClr val="dk1"/>
          </a:lnRef>
          <a:fillRef idx="1">
            <a:schemeClr val="lt1"/>
          </a:fillRef>
          <a:effectRef idx="0">
            <a:schemeClr val="dk1"/>
          </a:effectRef>
          <a:fontRef idx="minor">
            <a:schemeClr val="dk1"/>
          </a:fontRef>
        </p:style>
        <p:txBody>
          <a:bodyPr rtlCol="0" anchor="ctr"/>
          <a:lstStyle/>
          <a:p>
            <a:pPr marL="895350"/>
            <a:r>
              <a:rPr lang="en-US">
                <a:latin typeface="Arial" panose="020B0604020202020204" pitchFamily="34" charset="0"/>
                <a:cs typeface="Arial" panose="020B0604020202020204" pitchFamily="34" charset="0"/>
              </a:rPr>
              <a:t>Kiểm tra </a:t>
            </a:r>
            <a:r>
              <a:rPr lang="en-US">
                <a:solidFill>
                  <a:srgbClr val="FF0000"/>
                </a:solidFill>
                <a:latin typeface="Arial" panose="020B0604020202020204" pitchFamily="34" charset="0"/>
                <a:cs typeface="Arial" panose="020B0604020202020204" pitchFamily="34" charset="0"/>
              </a:rPr>
              <a:t>các yêu cầu do ứng dụng tạo</a:t>
            </a:r>
            <a:r>
              <a:rPr lang="en-US">
                <a:latin typeface="Arial" panose="020B0604020202020204" pitchFamily="34" charset="0"/>
                <a:cs typeface="Arial" panose="020B0604020202020204" pitchFamily="34" charset="0"/>
              </a:rPr>
              <a:t>, truy vấn DNS, địa chỉ IP và URL đáng ngờ</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57</a:t>
            </a:r>
          </a:p>
        </p:txBody>
      </p:sp>
      <p:sp>
        <p:nvSpPr>
          <p:cNvPr id="6" name="TextBox 5"/>
          <p:cNvSpPr txBox="1"/>
          <p:nvPr/>
        </p:nvSpPr>
        <p:spPr>
          <a:xfrm>
            <a:off x="1991544" y="959442"/>
            <a:ext cx="504056" cy="584775"/>
          </a:xfrm>
          <a:prstGeom prst="rect">
            <a:avLst/>
          </a:prstGeom>
          <a:noFill/>
        </p:spPr>
        <p:txBody>
          <a:bodyPr wrap="square" rtlCol="0">
            <a:spAutoFit/>
          </a:bodyPr>
          <a:lstStyle/>
          <a:p>
            <a:pPr algn="ctr"/>
            <a:r>
              <a:rPr lang="en-US" sz="3200" b="1">
                <a:solidFill>
                  <a:schemeClr val="accent5"/>
                </a:solidFill>
                <a:latin typeface="Arial" panose="020B0604020202020204" pitchFamily="34" charset="0"/>
                <a:cs typeface="Arial" panose="020B0604020202020204" pitchFamily="34" charset="0"/>
              </a:rPr>
              <a:t>1</a:t>
            </a:r>
          </a:p>
        </p:txBody>
      </p:sp>
      <p:sp>
        <p:nvSpPr>
          <p:cNvPr id="14" name="TextBox 13"/>
          <p:cNvSpPr txBox="1"/>
          <p:nvPr/>
        </p:nvSpPr>
        <p:spPr>
          <a:xfrm>
            <a:off x="1991544" y="1904257"/>
            <a:ext cx="504056" cy="584775"/>
          </a:xfrm>
          <a:prstGeom prst="rect">
            <a:avLst/>
          </a:prstGeom>
          <a:noFill/>
        </p:spPr>
        <p:txBody>
          <a:bodyPr wrap="square" rtlCol="0">
            <a:spAutoFit/>
          </a:bodyPr>
          <a:lstStyle/>
          <a:p>
            <a:pPr algn="ctr"/>
            <a:r>
              <a:rPr lang="en-US" sz="3200" b="1">
                <a:solidFill>
                  <a:schemeClr val="accent2"/>
                </a:solidFill>
                <a:latin typeface="Arial" panose="020B0604020202020204" pitchFamily="34" charset="0"/>
                <a:cs typeface="Arial" panose="020B0604020202020204" pitchFamily="34" charset="0"/>
              </a:rPr>
              <a:t>2</a:t>
            </a:r>
          </a:p>
        </p:txBody>
      </p:sp>
      <p:sp>
        <p:nvSpPr>
          <p:cNvPr id="15" name="TextBox 14"/>
          <p:cNvSpPr txBox="1"/>
          <p:nvPr/>
        </p:nvSpPr>
        <p:spPr>
          <a:xfrm>
            <a:off x="1991544" y="2903658"/>
            <a:ext cx="504056" cy="584775"/>
          </a:xfrm>
          <a:prstGeom prst="rect">
            <a:avLst/>
          </a:prstGeom>
          <a:noFill/>
        </p:spPr>
        <p:txBody>
          <a:bodyPr wrap="square" rtlCol="0">
            <a:spAutoFit/>
          </a:bodyPr>
          <a:lstStyle/>
          <a:p>
            <a:pPr algn="ctr"/>
            <a:r>
              <a:rPr lang="en-US" sz="3200" b="1">
                <a:solidFill>
                  <a:schemeClr val="accent3"/>
                </a:solidFill>
                <a:latin typeface="Arial" panose="020B0604020202020204" pitchFamily="34" charset="0"/>
                <a:cs typeface="Arial" panose="020B0604020202020204" pitchFamily="34" charset="0"/>
              </a:rPr>
              <a:t>3</a:t>
            </a:r>
          </a:p>
        </p:txBody>
      </p:sp>
      <p:sp>
        <p:nvSpPr>
          <p:cNvPr id="16" name="TextBox 15"/>
          <p:cNvSpPr txBox="1"/>
          <p:nvPr/>
        </p:nvSpPr>
        <p:spPr>
          <a:xfrm>
            <a:off x="1991544" y="3911770"/>
            <a:ext cx="504056" cy="584775"/>
          </a:xfrm>
          <a:prstGeom prst="rect">
            <a:avLst/>
          </a:prstGeom>
          <a:noFill/>
        </p:spPr>
        <p:txBody>
          <a:bodyPr wrap="square" rtlCol="0">
            <a:spAutoFit/>
          </a:bodyPr>
          <a:lstStyle/>
          <a:p>
            <a:pPr algn="ctr"/>
            <a:r>
              <a:rPr lang="en-US" sz="3200" b="1">
                <a:solidFill>
                  <a:schemeClr val="accent6"/>
                </a:solidFill>
                <a:latin typeface="Arial" panose="020B0604020202020204" pitchFamily="34" charset="0"/>
                <a:cs typeface="Arial" panose="020B0604020202020204" pitchFamily="34" charset="0"/>
              </a:rPr>
              <a:t>4</a:t>
            </a:r>
          </a:p>
        </p:txBody>
      </p:sp>
      <p:sp>
        <p:nvSpPr>
          <p:cNvPr id="17" name="TextBox 16"/>
          <p:cNvSpPr txBox="1"/>
          <p:nvPr/>
        </p:nvSpPr>
        <p:spPr>
          <a:xfrm>
            <a:off x="1991544" y="4919882"/>
            <a:ext cx="504056" cy="584775"/>
          </a:xfrm>
          <a:prstGeom prst="rect">
            <a:avLst/>
          </a:prstGeom>
          <a:noFill/>
        </p:spPr>
        <p:txBody>
          <a:bodyPr wrap="square" rtlCol="0">
            <a:spAutoFit/>
          </a:bodyPr>
          <a:lstStyle/>
          <a:p>
            <a:pPr algn="ctr"/>
            <a:r>
              <a:rPr lang="en-US" sz="3200" b="1">
                <a:solidFill>
                  <a:schemeClr val="accent4"/>
                </a:solidFill>
                <a:latin typeface="Arial" panose="020B0604020202020204" pitchFamily="34" charset="0"/>
                <a:cs typeface="Arial" panose="020B0604020202020204" pitchFamily="34" charset="0"/>
              </a:rPr>
              <a:t>5</a:t>
            </a:r>
          </a:p>
        </p:txBody>
      </p:sp>
      <p:sp>
        <p:nvSpPr>
          <p:cNvPr id="18" name="TextBox 17"/>
          <p:cNvSpPr txBox="1"/>
          <p:nvPr/>
        </p:nvSpPr>
        <p:spPr>
          <a:xfrm>
            <a:off x="1991544" y="5783978"/>
            <a:ext cx="504056" cy="584775"/>
          </a:xfrm>
          <a:prstGeom prst="rect">
            <a:avLst/>
          </a:prstGeom>
          <a:noFill/>
        </p:spPr>
        <p:txBody>
          <a:bodyPr wrap="square" rtlCol="0">
            <a:spAutoFit/>
          </a:bodyPr>
          <a:lstStyle/>
          <a:p>
            <a:pPr algn="ctr"/>
            <a:r>
              <a:rPr lang="en-US" sz="3200" b="1">
                <a:latin typeface="Arial" panose="020B0604020202020204" pitchFamily="34" charset="0"/>
                <a:cs typeface="Arial" panose="020B0604020202020204" pitchFamily="34" charset="0"/>
              </a:rPr>
              <a:t>6</a:t>
            </a:r>
          </a:p>
        </p:txBody>
      </p:sp>
      <p:cxnSp>
        <p:nvCxnSpPr>
          <p:cNvPr id="19" name="Google Shape;127;p4">
            <a:extLst>
              <a:ext uri="{FF2B5EF4-FFF2-40B4-BE49-F238E27FC236}">
                <a16:creationId xmlns:a16="http://schemas.microsoft.com/office/drawing/2014/main" id="{BEF77B5C-E87F-68BA-C5D9-CF749C003B18}"/>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33495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16226" y="884029"/>
            <a:ext cx="11131826" cy="795307"/>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marL="0" indent="0">
              <a:buNone/>
            </a:pPr>
            <a:r>
              <a:rPr lang="en-US" sz="2400"/>
              <a:t>Tường lửa cisco sử dụng thuật ngữ ghi nhớ làm mã định danh để thể hiện mức độ nghiêm trọng của bất kỳ sự kiện nào</a:t>
            </a:r>
            <a:endParaRPr lang="en-US" sz="2400">
              <a:latin typeface="Arial" panose="020B0604020202020204" pitchFamily="34" charset="0"/>
              <a:cs typeface="Arial" panose="020B0604020202020204" pitchFamily="34" charset="0"/>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311" y="1679336"/>
            <a:ext cx="8085137" cy="473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13160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58</a:t>
            </a:r>
          </a:p>
        </p:txBody>
      </p:sp>
      <p:sp>
        <p:nvSpPr>
          <p:cNvPr id="9" name="Title 1">
            <a:extLst>
              <a:ext uri="{FF2B5EF4-FFF2-40B4-BE49-F238E27FC236}">
                <a16:creationId xmlns:a16="http://schemas.microsoft.com/office/drawing/2014/main" id="{6D7EDFEB-E2F5-5BB0-C6CB-C9B91D9811AA}"/>
              </a:ext>
            </a:extLst>
          </p:cNvPr>
          <p:cNvSpPr txBox="1">
            <a:spLocks/>
          </p:cNvSpPr>
          <p:nvPr/>
        </p:nvSpPr>
        <p:spPr>
          <a:xfrm>
            <a:off x="2080591" y="-1"/>
            <a:ext cx="8229600" cy="6650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rgbClr val="FF0000"/>
                </a:solidFill>
                <a:latin typeface="Arial" panose="020B0604020202020204" pitchFamily="34" charset="0"/>
                <a:cs typeface="Arial" panose="020B0604020202020204" pitchFamily="34" charset="0"/>
              </a:rPr>
              <a:t>Phân tích Firewall Logs: Cisco</a:t>
            </a:r>
          </a:p>
        </p:txBody>
      </p:sp>
      <p:cxnSp>
        <p:nvCxnSpPr>
          <p:cNvPr id="10" name="Google Shape;127;p4">
            <a:extLst>
              <a:ext uri="{FF2B5EF4-FFF2-40B4-BE49-F238E27FC236}">
                <a16:creationId xmlns:a16="http://schemas.microsoft.com/office/drawing/2014/main" id="{12A01019-9472-D6CB-2167-DCFD655E8D58}"/>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076432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775520" y="912445"/>
            <a:ext cx="8640960" cy="723299"/>
          </a:xfrm>
          <a:noFill/>
          <a:ln w="19050">
            <a:noFill/>
          </a:ln>
          <a:effectLst/>
        </p:spPr>
        <p:style>
          <a:lnRef idx="2">
            <a:schemeClr val="dk1"/>
          </a:lnRef>
          <a:fillRef idx="1">
            <a:schemeClr val="lt1"/>
          </a:fillRef>
          <a:effectRef idx="0">
            <a:schemeClr val="dk1"/>
          </a:effectRef>
          <a:fontRef idx="minor">
            <a:schemeClr val="dk1"/>
          </a:fontRef>
        </p:style>
        <p:txBody>
          <a:bodyPr anchor="t">
            <a:normAutofit fontScale="92500"/>
          </a:bodyPr>
          <a:lstStyle/>
          <a:p>
            <a:pPr marL="0" indent="0">
              <a:buNone/>
            </a:pPr>
            <a:r>
              <a:rPr lang="en-US">
                <a:latin typeface="Arial" panose="020B0604020202020204" pitchFamily="34" charset="0"/>
                <a:cs typeface="Arial" panose="020B0604020202020204" pitchFamily="34" charset="0"/>
              </a:rPr>
              <a:t>Nhật ký tường lửa của Cisco bao gồm các chi tiết sau:</a:t>
            </a:r>
          </a:p>
        </p:txBody>
      </p:sp>
      <p:sp>
        <p:nvSpPr>
          <p:cNvPr id="4" name="Rectangle 3"/>
          <p:cNvSpPr/>
          <p:nvPr/>
        </p:nvSpPr>
        <p:spPr>
          <a:xfrm>
            <a:off x="1775520" y="1442301"/>
            <a:ext cx="8640960" cy="1015663"/>
          </a:xfrm>
          <a:prstGeom prst="rect">
            <a:avLst/>
          </a:prstGeom>
        </p:spPr>
        <p:txBody>
          <a:bodyPr wrap="square" numCol="2">
            <a:spAutoFit/>
          </a:bodyPr>
          <a:lstStyle/>
          <a:p>
            <a:pPr marL="717550" indent="-447675">
              <a:buFont typeface="+mj-lt"/>
              <a:buAutoNum type="arabicPeriod"/>
            </a:pPr>
            <a:r>
              <a:rPr lang="en-US" sz="2000">
                <a:latin typeface="Arial" panose="020B0604020202020204" pitchFamily="34" charset="0"/>
                <a:cs typeface="Arial" panose="020B0604020202020204" pitchFamily="34" charset="0"/>
              </a:rPr>
              <a:t>Ngày và giờ</a:t>
            </a:r>
          </a:p>
          <a:p>
            <a:pPr marL="717550" indent="-447675">
              <a:buFont typeface="+mj-lt"/>
              <a:buAutoNum type="arabicPeriod"/>
            </a:pPr>
            <a:r>
              <a:rPr lang="en-US" sz="2000">
                <a:latin typeface="Arial" panose="020B0604020202020204" pitchFamily="34" charset="0"/>
                <a:cs typeface="Arial" panose="020B0604020202020204" pitchFamily="34" charset="0"/>
              </a:rPr>
              <a:t>Tin nhắn ghi nhớ</a:t>
            </a:r>
          </a:p>
          <a:p>
            <a:pPr marL="717550" indent="-447675">
              <a:buFont typeface="+mj-lt"/>
              <a:buAutoNum type="arabicPeriod"/>
            </a:pPr>
            <a:r>
              <a:rPr lang="en-US" sz="2000">
                <a:latin typeface="Arial" panose="020B0604020202020204" pitchFamily="34" charset="0"/>
                <a:cs typeface="Arial" panose="020B0604020202020204" pitchFamily="34" charset="0"/>
              </a:rPr>
              <a:t>Hoạt động tường lửa</a:t>
            </a:r>
          </a:p>
          <a:p>
            <a:pPr marL="623888" indent="-457200">
              <a:buFont typeface="+mj-lt"/>
              <a:buAutoNum type="arabicPeriod"/>
            </a:pPr>
            <a:r>
              <a:rPr lang="en-US" sz="2000">
                <a:latin typeface="Arial" panose="020B0604020202020204" pitchFamily="34" charset="0"/>
                <a:cs typeface="Arial" panose="020B0604020202020204" pitchFamily="34" charset="0"/>
              </a:rPr>
              <a:t>Địa chỉ IP và cổng nguồn</a:t>
            </a:r>
          </a:p>
          <a:p>
            <a:pPr marL="623888" indent="-457200">
              <a:buFont typeface="+mj-lt"/>
              <a:buAutoNum type="arabicPeriod"/>
            </a:pPr>
            <a:r>
              <a:rPr lang="en-US" sz="2000">
                <a:latin typeface="Arial" panose="020B0604020202020204" pitchFamily="34" charset="0"/>
                <a:cs typeface="Arial" panose="020B0604020202020204" pitchFamily="34" charset="0"/>
              </a:rPr>
              <a:t>Địa chỉ IP và cổng đích</a:t>
            </a:r>
          </a:p>
          <a:p>
            <a:pPr marL="623888" indent="-457200">
              <a:buFont typeface="+mj-lt"/>
              <a:buAutoNum type="arabicPeriod"/>
            </a:pPr>
            <a:r>
              <a:rPr lang="en-US" sz="2000">
                <a:latin typeface="Arial" panose="020B0604020202020204" pitchFamily="34" charset="0"/>
                <a:cs typeface="Arial" panose="020B0604020202020204" pitchFamily="34" charset="0"/>
              </a:rPr>
              <a:t>Loại yêu cầu</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2593662"/>
            <a:ext cx="8317276" cy="3701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1327904" y="625275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59</a:t>
            </a:r>
          </a:p>
        </p:txBody>
      </p:sp>
      <p:sp>
        <p:nvSpPr>
          <p:cNvPr id="10" name="Title 1">
            <a:extLst>
              <a:ext uri="{FF2B5EF4-FFF2-40B4-BE49-F238E27FC236}">
                <a16:creationId xmlns:a16="http://schemas.microsoft.com/office/drawing/2014/main" id="{FA7BF5F7-9121-586A-78FF-621F6EECC016}"/>
              </a:ext>
            </a:extLst>
          </p:cNvPr>
          <p:cNvSpPr txBox="1">
            <a:spLocks/>
          </p:cNvSpPr>
          <p:nvPr/>
        </p:nvSpPr>
        <p:spPr>
          <a:xfrm>
            <a:off x="2080591" y="-1"/>
            <a:ext cx="8229600" cy="6650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rgbClr val="FF0000"/>
                </a:solidFill>
                <a:latin typeface="Arial" panose="020B0604020202020204" pitchFamily="34" charset="0"/>
                <a:cs typeface="Arial" panose="020B0604020202020204" pitchFamily="34" charset="0"/>
              </a:rPr>
              <a:t>Phân tích Firewall Logs: Cisco</a:t>
            </a:r>
          </a:p>
        </p:txBody>
      </p:sp>
      <p:cxnSp>
        <p:nvCxnSpPr>
          <p:cNvPr id="11" name="Google Shape;127;p4">
            <a:extLst>
              <a:ext uri="{FF2B5EF4-FFF2-40B4-BE49-F238E27FC236}">
                <a16:creationId xmlns:a16="http://schemas.microsoft.com/office/drawing/2014/main" id="{E627A968-F072-CB6B-13B7-8CF43092BA86}"/>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403140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4"/>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28" name="Google Shape;128;p4"/>
          <p:cNvSpPr/>
          <p:nvPr/>
        </p:nvSpPr>
        <p:spPr>
          <a:xfrm>
            <a:off x="11369963" y="6225309"/>
            <a:ext cx="637310" cy="52647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00"/>
                </a:solidFill>
                <a:latin typeface="Calibri"/>
                <a:ea typeface="Calibri"/>
                <a:cs typeface="Calibri"/>
                <a:sym typeface="Calibri"/>
              </a:rPr>
              <a:t>6</a:t>
            </a:r>
            <a:endParaRPr sz="2000" b="1">
              <a:solidFill>
                <a:srgbClr val="FFFF00"/>
              </a:solidFill>
              <a:latin typeface="Calibri"/>
              <a:ea typeface="Calibri"/>
              <a:cs typeface="Calibri"/>
              <a:sym typeface="Calibri"/>
            </a:endParaRPr>
          </a:p>
        </p:txBody>
      </p:sp>
      <p:sp>
        <p:nvSpPr>
          <p:cNvPr id="129" name="Google Shape;129;p4"/>
          <p:cNvSpPr txBox="1"/>
          <p:nvPr/>
        </p:nvSpPr>
        <p:spPr>
          <a:xfrm>
            <a:off x="1320248" y="17324"/>
            <a:ext cx="955150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Arial"/>
                <a:cs typeface="Arial"/>
                <a:sym typeface="Arial"/>
              </a:rPr>
              <a:t>Điều tra mạng máy tính (Network Forensic)</a:t>
            </a:r>
            <a:endParaRPr b="1"/>
          </a:p>
        </p:txBody>
      </p:sp>
      <p:sp>
        <p:nvSpPr>
          <p:cNvPr id="3" name="TextBox 2">
            <a:extLst>
              <a:ext uri="{FF2B5EF4-FFF2-40B4-BE49-F238E27FC236}">
                <a16:creationId xmlns:a16="http://schemas.microsoft.com/office/drawing/2014/main" id="{1D3E05E1-21FC-0B97-BA0B-0EDB56A84A1B}"/>
              </a:ext>
            </a:extLst>
          </p:cNvPr>
          <p:cNvSpPr txBox="1"/>
          <p:nvPr/>
        </p:nvSpPr>
        <p:spPr>
          <a:xfrm>
            <a:off x="636104" y="1140193"/>
            <a:ext cx="10863470" cy="2893100"/>
          </a:xfrm>
          <a:prstGeom prst="rect">
            <a:avLst/>
          </a:prstGeom>
          <a:noFill/>
        </p:spPr>
        <p:txBody>
          <a:bodyPr wrap="square">
            <a:spAutoFit/>
          </a:bodyPr>
          <a:lstStyle/>
          <a:p>
            <a:pPr marL="0" indent="0">
              <a:lnSpc>
                <a:spcPct val="150000"/>
              </a:lnSpc>
              <a:buNone/>
            </a:pPr>
            <a:r>
              <a:rPr lang="en-US" sz="2800" b="1">
                <a:latin typeface="Arial" panose="020B0604020202020204" pitchFamily="34" charset="0"/>
                <a:cs typeface="Arial" panose="020B0604020202020204" pitchFamily="34" charset="0"/>
              </a:rPr>
              <a:t>Điều tra mạng có thể tiết lộ các thông tin sau:</a:t>
            </a:r>
          </a:p>
          <a:p>
            <a:pPr marL="914400" indent="-457200">
              <a:buFont typeface="Wingdings" panose="05000000000000000000" pitchFamily="2" charset="2"/>
              <a:buChar char="§"/>
            </a:pPr>
            <a:r>
              <a:rPr lang="en-US" sz="2800">
                <a:latin typeface="Arial" panose="020B0604020202020204" pitchFamily="34" charset="0"/>
                <a:cs typeface="Arial" panose="020B0604020202020204" pitchFamily="34" charset="0"/>
              </a:rPr>
              <a:t>Nguồn của sự cố an ninh</a:t>
            </a:r>
          </a:p>
          <a:p>
            <a:pPr marL="914400" indent="-457200">
              <a:buFont typeface="Wingdings" panose="05000000000000000000" pitchFamily="2" charset="2"/>
              <a:buChar char="§"/>
            </a:pPr>
            <a:r>
              <a:rPr lang="en-US" sz="2800">
                <a:latin typeface="Arial" panose="020B0604020202020204" pitchFamily="34" charset="0"/>
                <a:cs typeface="Arial" panose="020B0604020202020204" pitchFamily="34" charset="0"/>
              </a:rPr>
              <a:t>Hướng đi của sự xâm nhập</a:t>
            </a:r>
          </a:p>
          <a:p>
            <a:pPr marL="914400" indent="-457200">
              <a:buFont typeface="Wingdings" panose="05000000000000000000" pitchFamily="2" charset="2"/>
              <a:buChar char="§"/>
            </a:pPr>
            <a:r>
              <a:rPr lang="en-US" sz="2800">
                <a:latin typeface="Arial" panose="020B0604020202020204" pitchFamily="34" charset="0"/>
                <a:cs typeface="Arial" panose="020B0604020202020204" pitchFamily="34" charset="0"/>
              </a:rPr>
              <a:t>Kỹ thuật xâm nhập kẻ tấn công sử dụng</a:t>
            </a:r>
          </a:p>
          <a:p>
            <a:pPr marL="914400" indent="-457200">
              <a:buFont typeface="Wingdings" panose="05000000000000000000" pitchFamily="2" charset="2"/>
              <a:buChar char="§"/>
            </a:pPr>
            <a:r>
              <a:rPr lang="en-US" sz="2800">
                <a:latin typeface="Arial" panose="020B0604020202020204" pitchFamily="34" charset="0"/>
                <a:cs typeface="Arial" panose="020B0604020202020204" pitchFamily="34" charset="0"/>
              </a:rPr>
              <a:t>Lần theo dấu vết và chứng cứ</a:t>
            </a:r>
          </a:p>
          <a:p>
            <a:pPr algn="just">
              <a:buClr>
                <a:schemeClr val="tx1"/>
              </a:buClr>
            </a:pPr>
            <a:endParaRPr lang="en-US" sz="2800">
              <a:solidFill>
                <a:srgbClr val="FF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63F0AF9-F5DF-C0A7-F904-A69CF72774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52" b="8784"/>
          <a:stretch/>
        </p:blipFill>
        <p:spPr>
          <a:xfrm>
            <a:off x="4880097" y="3622306"/>
            <a:ext cx="5053761" cy="2688762"/>
          </a:xfrm>
          <a:prstGeom prst="rect">
            <a:avLst/>
          </a:prstGeom>
        </p:spPr>
      </p:pic>
    </p:spTree>
    <p:extLst>
      <p:ext uri="{BB962C8B-B14F-4D97-AF65-F5344CB8AC3E}">
        <p14:creationId xmlns:p14="http://schemas.microsoft.com/office/powerpoint/2010/main" val="41269828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244894" y="1052147"/>
            <a:ext cx="8640960" cy="2660754"/>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a:buClr>
                <a:schemeClr val="tx1"/>
              </a:buClr>
              <a:buFont typeface="Wingdings" panose="05000000000000000000" pitchFamily="2" charset="2"/>
              <a:buChar char="§"/>
            </a:pPr>
            <a:r>
              <a:rPr lang="en-US" sz="1800">
                <a:latin typeface="Arial" panose="020B0604020202020204" pitchFamily="34" charset="0"/>
                <a:cs typeface="Arial" panose="020B0604020202020204" pitchFamily="34" charset="0"/>
              </a:rPr>
              <a:t>Nhật ký điểm kiểm soát tường lửa </a:t>
            </a:r>
            <a:r>
              <a:rPr lang="en-US" sz="1800">
                <a:solidFill>
                  <a:srgbClr val="FF0000"/>
                </a:solidFill>
                <a:latin typeface="Arial" panose="020B0604020202020204" pitchFamily="34" charset="0"/>
                <a:cs typeface="Arial" panose="020B0604020202020204" pitchFamily="34" charset="0"/>
              </a:rPr>
              <a:t>có thể được xem thông qua nhật ký điểm kiểm soát trong bảng nhật ký </a:t>
            </a:r>
            <a:r>
              <a:rPr lang="en-US" sz="1800">
                <a:latin typeface="Arial" panose="020B0604020202020204" pitchFamily="34" charset="0"/>
                <a:cs typeface="Arial" panose="020B0604020202020204" pitchFamily="34" charset="0"/>
              </a:rPr>
              <a:t>để thấy được các sự kiện bảo mật khác nhau và mức độ nghiêm trọng của chúng</a:t>
            </a:r>
          </a:p>
          <a:p>
            <a:pPr>
              <a:buClr>
                <a:schemeClr val="tx1"/>
              </a:buClr>
              <a:buFont typeface="Wingdings" panose="05000000000000000000" pitchFamily="2" charset="2"/>
              <a:buChar char="§"/>
            </a:pPr>
            <a:r>
              <a:rPr lang="en-US" sz="1800">
                <a:solidFill>
                  <a:srgbClr val="FF0000"/>
                </a:solidFill>
                <a:latin typeface="Arial" panose="020B0604020202020204" pitchFamily="34" charset="0"/>
                <a:cs typeface="Arial" panose="020B0604020202020204" pitchFamily="34" charset="0"/>
              </a:rPr>
              <a:t>Màu đỏ </a:t>
            </a:r>
            <a:r>
              <a:rPr lang="en-US" sz="1800">
                <a:latin typeface="Arial" panose="020B0604020202020204" pitchFamily="34" charset="0"/>
                <a:cs typeface="Arial" panose="020B0604020202020204" pitchFamily="34" charset="0"/>
              </a:rPr>
              <a:t>thể hiện </a:t>
            </a:r>
            <a:r>
              <a:rPr lang="en-US" sz="1800">
                <a:solidFill>
                  <a:srgbClr val="FF0000"/>
                </a:solidFill>
                <a:latin typeface="Arial" panose="020B0604020202020204" pitchFamily="34" charset="0"/>
                <a:cs typeface="Arial" panose="020B0604020202020204" pitchFamily="34" charset="0"/>
              </a:rPr>
              <a:t>các kết nối bị chặn bởi tường lửa </a:t>
            </a:r>
            <a:r>
              <a:rPr lang="en-US" sz="1800">
                <a:latin typeface="Arial" panose="020B0604020202020204" pitchFamily="34" charset="0"/>
                <a:cs typeface="Arial" panose="020B0604020202020204" pitchFamily="34" charset="0"/>
              </a:rPr>
              <a:t>theo chính sách bảo mật hoặc các quy tắc do người dùng cài đặt</a:t>
            </a:r>
          </a:p>
        </p:txBody>
      </p:sp>
      <p:sp>
        <p:nvSpPr>
          <p:cNvPr id="7" name="Oval 6"/>
          <p:cNvSpPr/>
          <p:nvPr/>
        </p:nvSpPr>
        <p:spPr>
          <a:xfrm>
            <a:off x="11327904" y="6255743"/>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60</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927" y="2606059"/>
            <a:ext cx="6584950" cy="3344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a:extLst>
              <a:ext uri="{FF2B5EF4-FFF2-40B4-BE49-F238E27FC236}">
                <a16:creationId xmlns:a16="http://schemas.microsoft.com/office/drawing/2014/main" id="{F0BC987A-97B0-4833-CE74-D556B2A39963}"/>
              </a:ext>
            </a:extLst>
          </p:cNvPr>
          <p:cNvSpPr txBox="1">
            <a:spLocks/>
          </p:cNvSpPr>
          <p:nvPr/>
        </p:nvSpPr>
        <p:spPr>
          <a:xfrm>
            <a:off x="1212574" y="-1"/>
            <a:ext cx="10237303" cy="6650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rgbClr val="FF0000"/>
                </a:solidFill>
                <a:latin typeface="Arial" panose="020B0604020202020204" pitchFamily="34" charset="0"/>
                <a:cs typeface="Arial" panose="020B0604020202020204" pitchFamily="34" charset="0"/>
              </a:rPr>
              <a:t>Phân tích Firewall Logs: CheckPoint</a:t>
            </a:r>
          </a:p>
        </p:txBody>
      </p:sp>
      <p:cxnSp>
        <p:nvCxnSpPr>
          <p:cNvPr id="10" name="Google Shape;127;p4">
            <a:extLst>
              <a:ext uri="{FF2B5EF4-FFF2-40B4-BE49-F238E27FC236}">
                <a16:creationId xmlns:a16="http://schemas.microsoft.com/office/drawing/2014/main" id="{96BEE98A-185E-8F38-5F13-19904CA7B5FE}"/>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1" name="Content Placeholder 2">
            <a:extLst>
              <a:ext uri="{FF2B5EF4-FFF2-40B4-BE49-F238E27FC236}">
                <a16:creationId xmlns:a16="http://schemas.microsoft.com/office/drawing/2014/main" id="{B4C96DB9-7B82-95C4-7622-09601870EEB7}"/>
              </a:ext>
            </a:extLst>
          </p:cNvPr>
          <p:cNvSpPr txBox="1">
            <a:spLocks/>
          </p:cNvSpPr>
          <p:nvPr/>
        </p:nvSpPr>
        <p:spPr>
          <a:xfrm>
            <a:off x="244894" y="2606059"/>
            <a:ext cx="4115071" cy="2660754"/>
          </a:xfrm>
          <a:prstGeom prst="rect">
            <a:avLst/>
          </a:prstGeom>
          <a:noFill/>
          <a:ln w="1905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buClr>
                <a:schemeClr val="tx1"/>
              </a:buClr>
              <a:buFont typeface="Wingdings" panose="05000000000000000000" pitchFamily="2" charset="2"/>
              <a:buChar char="§"/>
            </a:pPr>
            <a:r>
              <a:rPr lang="en-US" sz="1800">
                <a:solidFill>
                  <a:srgbClr val="FF0000"/>
                </a:solidFill>
                <a:latin typeface="Arial" panose="020B0604020202020204" pitchFamily="34" charset="0"/>
                <a:cs typeface="Arial" panose="020B0604020202020204" pitchFamily="34" charset="0"/>
              </a:rPr>
              <a:t>Màu cam </a:t>
            </a:r>
            <a:r>
              <a:rPr lang="en-US" sz="1800">
                <a:latin typeface="Arial" panose="020B0604020202020204" pitchFamily="34" charset="0"/>
                <a:cs typeface="Arial" panose="020B0604020202020204" pitchFamily="34" charset="0"/>
              </a:rPr>
              <a:t>hiển thị </a:t>
            </a:r>
            <a:r>
              <a:rPr lang="en-US" sz="1800">
                <a:solidFill>
                  <a:schemeClr val="tx1"/>
                </a:solidFill>
                <a:latin typeface="Arial" panose="020B0604020202020204" pitchFamily="34" charset="0"/>
                <a:cs typeface="Arial" panose="020B0604020202020204" pitchFamily="34" charset="0"/>
              </a:rPr>
              <a:t>lưu lượng </a:t>
            </a:r>
            <a:r>
              <a:rPr lang="en-US" sz="1800">
                <a:latin typeface="Arial" panose="020B0604020202020204" pitchFamily="34" charset="0"/>
                <a:cs typeface="Arial" panose="020B0604020202020204" pitchFamily="34" charset="0"/>
              </a:rPr>
              <a:t>được phát hiện là </a:t>
            </a:r>
            <a:r>
              <a:rPr lang="en-US" sz="1800">
                <a:solidFill>
                  <a:srgbClr val="FF0000"/>
                </a:solidFill>
                <a:latin typeface="Arial" panose="020B0604020202020204" pitchFamily="34" charset="0"/>
                <a:cs typeface="Arial" panose="020B0604020202020204" pitchFamily="34" charset="0"/>
              </a:rPr>
              <a:t>đáng ngờ</a:t>
            </a:r>
            <a:r>
              <a:rPr lang="en-US" sz="1800">
                <a:latin typeface="Arial" panose="020B0604020202020204" pitchFamily="34" charset="0"/>
                <a:cs typeface="Arial" panose="020B0604020202020204" pitchFamily="34" charset="0"/>
              </a:rPr>
              <a:t>, nhưng </a:t>
            </a:r>
            <a:r>
              <a:rPr lang="en-US" sz="1800">
                <a:solidFill>
                  <a:srgbClr val="FF0000"/>
                </a:solidFill>
                <a:latin typeface="Arial" panose="020B0604020202020204" pitchFamily="34" charset="0"/>
                <a:cs typeface="Arial" panose="020B0604020202020204" pitchFamily="34" charset="0"/>
              </a:rPr>
              <a:t>màu xanh lá cây</a:t>
            </a:r>
            <a:r>
              <a:rPr lang="en-US" sz="1800">
                <a:latin typeface="Arial" panose="020B0604020202020204" pitchFamily="34" charset="0"/>
                <a:cs typeface="Arial" panose="020B0604020202020204" pitchFamily="34" charset="0"/>
              </a:rPr>
              <a:t> được tường lửa </a:t>
            </a:r>
            <a:r>
              <a:rPr lang="en-US" sz="1800">
                <a:solidFill>
                  <a:srgbClr val="FF0000"/>
                </a:solidFill>
                <a:latin typeface="Arial" panose="020B0604020202020204" pitchFamily="34" charset="0"/>
                <a:cs typeface="Arial" panose="020B0604020202020204" pitchFamily="34" charset="0"/>
              </a:rPr>
              <a:t>chấp nhận </a:t>
            </a:r>
            <a:r>
              <a:rPr lang="en-US" sz="1800">
                <a:latin typeface="Arial" panose="020B0604020202020204" pitchFamily="34" charset="0"/>
                <a:cs typeface="Arial" panose="020B0604020202020204" pitchFamily="34" charset="0"/>
              </a:rPr>
              <a:t>là cho lưu lượng được tường lửa chấp nhận</a:t>
            </a:r>
          </a:p>
          <a:p>
            <a:pPr>
              <a:buClr>
                <a:schemeClr val="tx1"/>
              </a:buClr>
              <a:buFont typeface="Wingdings" panose="05000000000000000000" pitchFamily="2" charset="2"/>
              <a:buChar char="§"/>
            </a:pPr>
            <a:r>
              <a:rPr lang="en-US" sz="1800">
                <a:latin typeface="Arial" panose="020B0604020202020204" pitchFamily="34" charset="0"/>
                <a:cs typeface="Arial" panose="020B0604020202020204" pitchFamily="34" charset="0"/>
              </a:rPr>
              <a:t>Các biểu tượng được sử dụng trong nhật ký trạm kiểm soát bao gồm:</a:t>
            </a:r>
          </a:p>
        </p:txBody>
      </p:sp>
    </p:spTree>
    <p:extLst>
      <p:ext uri="{BB962C8B-B14F-4D97-AF65-F5344CB8AC3E}">
        <p14:creationId xmlns:p14="http://schemas.microsoft.com/office/powerpoint/2010/main" val="3642878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1090500"/>
            <a:ext cx="9959280" cy="5506854"/>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marL="0" indent="0">
              <a:buNone/>
            </a:pPr>
            <a:r>
              <a:rPr lang="en-US">
                <a:latin typeface="Arial" panose="020B0604020202020204" pitchFamily="34" charset="0"/>
                <a:cs typeface="Arial" panose="020B0604020202020204" pitchFamily="34" charset="0"/>
              </a:rPr>
              <a:t>Ví du về nhật ký của tường lửa CheckPoint:</a:t>
            </a:r>
          </a:p>
        </p:txBody>
      </p: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61</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439" y="1791818"/>
            <a:ext cx="9587983" cy="444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a:extLst>
              <a:ext uri="{FF2B5EF4-FFF2-40B4-BE49-F238E27FC236}">
                <a16:creationId xmlns:a16="http://schemas.microsoft.com/office/drawing/2014/main" id="{58940F26-E86D-41FB-48D7-9F0A5E884FB1}"/>
              </a:ext>
            </a:extLst>
          </p:cNvPr>
          <p:cNvSpPr txBox="1">
            <a:spLocks/>
          </p:cNvSpPr>
          <p:nvPr/>
        </p:nvSpPr>
        <p:spPr>
          <a:xfrm>
            <a:off x="1212574" y="-1"/>
            <a:ext cx="10237303" cy="6650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rgbClr val="FF0000"/>
                </a:solidFill>
                <a:latin typeface="Arial" panose="020B0604020202020204" pitchFamily="34" charset="0"/>
                <a:cs typeface="Arial" panose="020B0604020202020204" pitchFamily="34" charset="0"/>
              </a:rPr>
              <a:t>Phân tích Firewall Logs: CheckPoint</a:t>
            </a:r>
          </a:p>
        </p:txBody>
      </p:sp>
      <p:cxnSp>
        <p:nvCxnSpPr>
          <p:cNvPr id="10" name="Google Shape;127;p4">
            <a:extLst>
              <a:ext uri="{FF2B5EF4-FFF2-40B4-BE49-F238E27FC236}">
                <a16:creationId xmlns:a16="http://schemas.microsoft.com/office/drawing/2014/main" id="{1D5D965A-6DC1-B224-8400-838CF50D96E8}"/>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420846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0"/>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Phân tích IDS Logs</a:t>
            </a:r>
          </a:p>
        </p:txBody>
      </p:sp>
      <p:sp>
        <p:nvSpPr>
          <p:cNvPr id="3" name="Content Placeholder 2"/>
          <p:cNvSpPr>
            <a:spLocks noGrp="1"/>
          </p:cNvSpPr>
          <p:nvPr>
            <p:ph idx="1"/>
          </p:nvPr>
        </p:nvSpPr>
        <p:spPr>
          <a:xfrm>
            <a:off x="1631504" y="1014629"/>
            <a:ext cx="9912897" cy="5403819"/>
          </a:xfrm>
          <a:noFill/>
          <a:ln w="19050">
            <a:noFill/>
          </a:ln>
          <a:effectLst/>
        </p:spPr>
        <p:style>
          <a:lnRef idx="2">
            <a:schemeClr val="dk1"/>
          </a:lnRef>
          <a:fillRef idx="1">
            <a:schemeClr val="lt1"/>
          </a:fillRef>
          <a:effectRef idx="0">
            <a:schemeClr val="dk1"/>
          </a:effectRef>
          <a:fontRef idx="minor">
            <a:schemeClr val="dk1"/>
          </a:fontRef>
        </p:style>
        <p:txBody>
          <a:bodyPr anchor="t">
            <a:noAutofit/>
          </a:bodyPr>
          <a:lstStyle/>
          <a:p>
            <a:pPr marL="457200" indent="-457200">
              <a:spcBef>
                <a:spcPts val="400"/>
              </a:spcBef>
              <a:spcAft>
                <a:spcPts val="400"/>
              </a:spcAft>
              <a:buClr>
                <a:schemeClr val="tx1"/>
              </a:buClr>
              <a:buFont typeface="Wingdings" panose="05000000000000000000" pitchFamily="2" charset="2"/>
              <a:buChar char="q"/>
            </a:pPr>
            <a:r>
              <a:rPr lang="en-US" sz="2200">
                <a:latin typeface="Arial" panose="020B0604020202020204" pitchFamily="34" charset="0"/>
                <a:cs typeface="Arial" panose="020B0604020202020204" pitchFamily="34" charset="0"/>
              </a:rPr>
              <a:t>Nhật ký IDS cung cấp thông tin hữu ích trong việc tìm kiếm các loại </a:t>
            </a:r>
            <a:r>
              <a:rPr lang="en-US" sz="2200">
                <a:solidFill>
                  <a:srgbClr val="FF0000"/>
                </a:solidFill>
                <a:latin typeface="Arial" panose="020B0604020202020204" pitchFamily="34" charset="0"/>
                <a:cs typeface="Arial" panose="020B0604020202020204" pitchFamily="34" charset="0"/>
              </a:rPr>
              <a:t>gói tin đáng ngờ</a:t>
            </a:r>
            <a:r>
              <a:rPr lang="en-US" sz="2200">
                <a:latin typeface="Arial" panose="020B0604020202020204" pitchFamily="34" charset="0"/>
                <a:cs typeface="Arial" panose="020B0604020202020204" pitchFamily="34" charset="0"/>
              </a:rPr>
              <a:t>, xác định các thăm dò, tạo các chữ ký tấn công mới và đo lường số liệu thống kê về cuộc tấn công</a:t>
            </a:r>
          </a:p>
          <a:p>
            <a:pPr marL="457200" indent="-457200">
              <a:spcBef>
                <a:spcPts val="400"/>
              </a:spcBef>
              <a:spcAft>
                <a:spcPts val="400"/>
              </a:spcAft>
              <a:buClr>
                <a:schemeClr val="tx1"/>
              </a:buClr>
              <a:buFont typeface="Wingdings" panose="05000000000000000000" pitchFamily="2" charset="2"/>
              <a:buChar char="q"/>
            </a:pPr>
            <a:r>
              <a:rPr lang="en-US" sz="2200">
                <a:solidFill>
                  <a:srgbClr val="FF0000"/>
                </a:solidFill>
                <a:latin typeface="Arial" panose="020B0604020202020204" pitchFamily="34" charset="0"/>
                <a:cs typeface="Arial" panose="020B0604020202020204" pitchFamily="34" charset="0"/>
              </a:rPr>
              <a:t>Các thiết bị IDS </a:t>
            </a:r>
            <a:r>
              <a:rPr lang="en-US" sz="2200">
                <a:latin typeface="Arial" panose="020B0604020202020204" pitchFamily="34" charset="0"/>
                <a:cs typeface="Arial" panose="020B0604020202020204" pitchFamily="34" charset="0"/>
              </a:rPr>
              <a:t>phổ biến bao gồm </a:t>
            </a:r>
            <a:r>
              <a:rPr lang="en-US" sz="2200">
                <a:solidFill>
                  <a:srgbClr val="FF0000"/>
                </a:solidFill>
                <a:latin typeface="Arial" panose="020B0604020202020204" pitchFamily="34" charset="0"/>
                <a:cs typeface="Arial" panose="020B0604020202020204" pitchFamily="34" charset="0"/>
              </a:rPr>
              <a:t>Juniper</a:t>
            </a:r>
            <a:r>
              <a:rPr lang="en-US" sz="2200">
                <a:latin typeface="Arial" panose="020B0604020202020204" pitchFamily="34" charset="0"/>
                <a:cs typeface="Arial" panose="020B0604020202020204" pitchFamily="34" charset="0"/>
              </a:rPr>
              <a:t> và </a:t>
            </a:r>
            <a:r>
              <a:rPr lang="en-US" sz="2200">
                <a:solidFill>
                  <a:srgbClr val="FF0000"/>
                </a:solidFill>
                <a:latin typeface="Arial" panose="020B0604020202020204" pitchFamily="34" charset="0"/>
                <a:cs typeface="Arial" panose="020B0604020202020204" pitchFamily="34" charset="0"/>
              </a:rPr>
              <a:t>Checkpoint</a:t>
            </a:r>
          </a:p>
          <a:p>
            <a:pPr marL="457200" indent="-457200">
              <a:spcBef>
                <a:spcPts val="400"/>
              </a:spcBef>
              <a:spcAft>
                <a:spcPts val="400"/>
              </a:spcAft>
              <a:buClr>
                <a:schemeClr val="tx1"/>
              </a:buClr>
              <a:buFont typeface="Wingdings" panose="05000000000000000000" pitchFamily="2" charset="2"/>
              <a:buChar char="q"/>
            </a:pPr>
            <a:r>
              <a:rPr lang="en-US" sz="2200">
                <a:solidFill>
                  <a:srgbClr val="FF0000"/>
                </a:solidFill>
                <a:latin typeface="Arial" panose="020B0604020202020204" pitchFamily="34" charset="0"/>
                <a:cs typeface="Arial" panose="020B0604020202020204" pitchFamily="34" charset="0"/>
              </a:rPr>
              <a:t>Các chỉ số chung </a:t>
            </a:r>
            <a:r>
              <a:rPr lang="en-US" sz="2200">
                <a:latin typeface="Arial" panose="020B0604020202020204" pitchFamily="34" charset="0"/>
                <a:cs typeface="Arial" panose="020B0604020202020204" pitchFamily="34" charset="0"/>
              </a:rPr>
              <a:t>của sự xâm nhập:</a:t>
            </a:r>
          </a:p>
          <a:p>
            <a:pPr marL="914400" indent="-442913">
              <a:spcBef>
                <a:spcPts val="400"/>
              </a:spcBef>
              <a:spcAft>
                <a:spcPts val="400"/>
              </a:spcAft>
              <a:buClr>
                <a:schemeClr val="tx1"/>
              </a:buClr>
            </a:pPr>
            <a:r>
              <a:rPr lang="en-US" sz="2200">
                <a:latin typeface="Arial" panose="020B0604020202020204" pitchFamily="34" charset="0"/>
                <a:cs typeface="Arial" panose="020B0604020202020204" pitchFamily="34" charset="0"/>
              </a:rPr>
              <a:t>Yêu cầu nhắm đến các lỗ hổng đã biết</a:t>
            </a:r>
          </a:p>
          <a:p>
            <a:pPr marL="914400" indent="-442913">
              <a:spcBef>
                <a:spcPts val="400"/>
              </a:spcBef>
              <a:spcAft>
                <a:spcPts val="400"/>
              </a:spcAft>
              <a:buClr>
                <a:schemeClr val="tx1"/>
              </a:buClr>
            </a:pPr>
            <a:r>
              <a:rPr lang="en-US" sz="2200">
                <a:latin typeface="Arial" panose="020B0604020202020204" pitchFamily="34" charset="0"/>
                <a:cs typeface="Arial" panose="020B0604020202020204" pitchFamily="34" charset="0"/>
              </a:rPr>
              <a:t>Hoạt động mạng lặp lại bất thường </a:t>
            </a:r>
          </a:p>
          <a:p>
            <a:pPr marL="914400" indent="-442913">
              <a:spcBef>
                <a:spcPts val="400"/>
              </a:spcBef>
              <a:spcAft>
                <a:spcPts val="400"/>
              </a:spcAft>
              <a:buClr>
                <a:schemeClr val="tx1"/>
              </a:buClr>
            </a:pPr>
            <a:r>
              <a:rPr lang="en-US" sz="2200">
                <a:latin typeface="Arial" panose="020B0604020202020204" pitchFamily="34" charset="0"/>
                <a:cs typeface="Arial" panose="020B0604020202020204" pitchFamily="34" charset="0"/>
              </a:rPr>
              <a:t>Không tuân thủ các giao thức và cú pháp</a:t>
            </a:r>
          </a:p>
          <a:p>
            <a:pPr marL="914400" indent="-442913">
              <a:spcBef>
                <a:spcPts val="400"/>
              </a:spcBef>
              <a:spcAft>
                <a:spcPts val="400"/>
              </a:spcAft>
              <a:buClr>
                <a:schemeClr val="tx1"/>
              </a:buClr>
            </a:pPr>
            <a:r>
              <a:rPr lang="en-US" sz="2200">
                <a:latin typeface="Arial" panose="020B0604020202020204" pitchFamily="34" charset="0"/>
                <a:cs typeface="Arial" panose="020B0604020202020204" pitchFamily="34" charset="0"/>
              </a:rPr>
              <a:t>Giải quyết các bất thường trong lưu lượng dữ liệu</a:t>
            </a:r>
          </a:p>
          <a:p>
            <a:pPr marL="914400" indent="-442913">
              <a:spcBef>
                <a:spcPts val="400"/>
              </a:spcBef>
              <a:spcAft>
                <a:spcPts val="400"/>
              </a:spcAft>
              <a:buClr>
                <a:schemeClr val="tx1"/>
              </a:buClr>
            </a:pPr>
            <a:r>
              <a:rPr lang="en-US" sz="2200">
                <a:latin typeface="Arial" panose="020B0604020202020204" pitchFamily="34" charset="0"/>
                <a:cs typeface="Arial" panose="020B0604020202020204" pitchFamily="34" charset="0"/>
              </a:rPr>
              <a:t>Các yếu tố không mong muốn như ngày, giờ, tài nguyên hệ thống, v.v.</a:t>
            </a:r>
          </a:p>
          <a:p>
            <a:pPr marL="914400" indent="-442913">
              <a:spcBef>
                <a:spcPts val="400"/>
              </a:spcBef>
              <a:spcAft>
                <a:spcPts val="400"/>
              </a:spcAft>
              <a:buClr>
                <a:schemeClr val="tx1"/>
              </a:buClr>
            </a:pPr>
            <a:r>
              <a:rPr lang="en-US" sz="2200">
                <a:latin typeface="Arial" panose="020B0604020202020204" pitchFamily="34" charset="0"/>
                <a:cs typeface="Arial" panose="020B0604020202020204" pitchFamily="34" charset="0"/>
              </a:rPr>
              <a:t>Xuất hiện lệnh bị gõ nhầm</a:t>
            </a:r>
          </a:p>
          <a:p>
            <a:pPr>
              <a:spcBef>
                <a:spcPts val="400"/>
              </a:spcBef>
              <a:spcAft>
                <a:spcPts val="400"/>
              </a:spcAft>
              <a:buClr>
                <a:schemeClr val="tx1"/>
              </a:buClr>
              <a:buFont typeface="Wingdings" panose="05000000000000000000" pitchFamily="2" charset="2"/>
              <a:buChar char="q"/>
            </a:pPr>
            <a:endParaRPr lang="en-US" sz="2200">
              <a:latin typeface="Arial" panose="020B0604020202020204" pitchFamily="34" charset="0"/>
              <a:cs typeface="Arial" panose="020B0604020202020204" pitchFamily="34" charset="0"/>
            </a:endParaRPr>
          </a:p>
        </p:txBody>
      </p:sp>
      <p:sp>
        <p:nvSpPr>
          <p:cNvPr id="7" name="Oval 6"/>
          <p:cNvSpPr/>
          <p:nvPr/>
        </p:nvSpPr>
        <p:spPr>
          <a:xfrm>
            <a:off x="11327904" y="6250388"/>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62</a:t>
            </a:r>
          </a:p>
        </p:txBody>
      </p:sp>
      <p:cxnSp>
        <p:nvCxnSpPr>
          <p:cNvPr id="6" name="Google Shape;127;p4">
            <a:extLst>
              <a:ext uri="{FF2B5EF4-FFF2-40B4-BE49-F238E27FC236}">
                <a16:creationId xmlns:a16="http://schemas.microsoft.com/office/drawing/2014/main" id="{073DCA44-9550-E8DF-2D42-0B68619236F8}"/>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725676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775520" y="1193534"/>
            <a:ext cx="8640960" cy="1587395"/>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a:buFont typeface="Wingdings" panose="05000000000000000000" pitchFamily="2" charset="2"/>
              <a:buChar char="q"/>
            </a:pPr>
            <a:r>
              <a:rPr lang="en-US" sz="2000">
                <a:latin typeface="Arial" panose="020B0604020202020204" pitchFamily="34" charset="0"/>
                <a:cs typeface="Arial" panose="020B0604020202020204" pitchFamily="34" charset="0"/>
              </a:rPr>
              <a:t>Juniper IDS đi kèm với trình quản lý mạng và bảo mật tích hợp (NSM), nơi lưu trữ nhật ký sự kiện</a:t>
            </a:r>
          </a:p>
          <a:p>
            <a:pPr>
              <a:buFont typeface="Wingdings" panose="05000000000000000000" pitchFamily="2" charset="2"/>
              <a:buChar char="q"/>
            </a:pPr>
            <a:r>
              <a:rPr lang="en-US" sz="2000">
                <a:latin typeface="Arial" panose="020B0604020202020204" pitchFamily="34" charset="0"/>
                <a:cs typeface="Arial" panose="020B0604020202020204" pitchFamily="34" charset="0"/>
              </a:rPr>
              <a:t>Người dùng cần trình xem nhật ký NSM để xem và phân tích nhật ký</a:t>
            </a:r>
          </a:p>
          <a:p>
            <a:pPr>
              <a:buFont typeface="Wingdings" panose="05000000000000000000" pitchFamily="2" charset="2"/>
              <a:buChar char="q"/>
            </a:pPr>
            <a:r>
              <a:rPr lang="en-US" sz="2000">
                <a:latin typeface="Arial" panose="020B0604020202020204" pitchFamily="34" charset="0"/>
                <a:cs typeface="Arial" panose="020B0604020202020204" pitchFamily="34" charset="0"/>
              </a:rPr>
              <a:t>Juniper IDS lưu trữ nhật ký với thông tin được đề cập trong bảng</a:t>
            </a:r>
          </a:p>
          <a:p>
            <a:pPr>
              <a:buFont typeface="Wingdings" panose="05000000000000000000" pitchFamily="2" charset="2"/>
              <a:buChar char="q"/>
            </a:pPr>
            <a:endParaRPr lang="en-US" sz="200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nvGraphicFramePr>
        <p:xfrm>
          <a:off x="1703512" y="2708920"/>
          <a:ext cx="8640960" cy="4032448"/>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1728192">
                  <a:extLst>
                    <a:ext uri="{9D8B030D-6E8A-4147-A177-3AD203B41FA5}">
                      <a16:colId xmlns:a16="http://schemas.microsoft.com/office/drawing/2014/main" val="20000"/>
                    </a:ext>
                  </a:extLst>
                </a:gridCol>
                <a:gridCol w="6912768">
                  <a:extLst>
                    <a:ext uri="{9D8B030D-6E8A-4147-A177-3AD203B41FA5}">
                      <a16:colId xmlns:a16="http://schemas.microsoft.com/office/drawing/2014/main" val="20001"/>
                    </a:ext>
                  </a:extLst>
                </a:gridCol>
              </a:tblGrid>
              <a:tr h="576064">
                <a:tc>
                  <a:txBody>
                    <a:bodyPr/>
                    <a:lstStyle/>
                    <a:p>
                      <a:pPr algn="ct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Cột</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gn="ct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Mô tả</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0"/>
                  </a:ext>
                </a:extLst>
              </a:tr>
              <a:tr h="576064">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ID nhật ký</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ID duy nhất cho mục nhập nhật ký, dẫn xuất bằng cách kết hợp ngày và số nhật ký</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1"/>
                  </a:ext>
                </a:extLst>
              </a:tr>
              <a:tr h="230134">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Thời gian nhận được</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Ngày và giờ hệ thống quản lý nhận được mục nhập nhật ký</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2"/>
                  </a:ext>
                </a:extLst>
              </a:tr>
              <a:tr h="649271">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Cảnh báo</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Cảnh báo do NSM xác định cho loại mục nhập nhật ký này. Cấu hình cảnh báo trong các chính sách quy tắc</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3"/>
                  </a:ext>
                </a:extLst>
              </a:tr>
              <a:tr h="936104">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Flag người dùng</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Để đặt flag, bấm chuột phải vào hàng nhật ký, chọn flag, sau đó chọn một trong các flag sau từ cao, trung bình, thấp, đóng, cảnh báo giả, đã chỉ định, điều tra, theo dõi, đang chờ xử lý</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4"/>
                  </a:ext>
                </a:extLst>
              </a:tr>
              <a:tr h="432048">
                <a:tc>
                  <a:txBody>
                    <a:bodyPr/>
                    <a:lstStyle/>
                    <a:p>
                      <a:pPr algn="l">
                        <a:lnSpc>
                          <a:spcPct val="107000"/>
                        </a:lnSpc>
                        <a:spcAft>
                          <a:spcPts val="0"/>
                        </a:spcAft>
                        <a:tabLst>
                          <a:tab pos="895350" algn="l"/>
                        </a:tabLst>
                      </a:pPr>
                      <a:r>
                        <a:rPr lang="vi-VN" sz="1600">
                          <a:effectLst/>
                          <a:latin typeface="Arial" panose="020B0604020202020204" pitchFamily="34" charset="0"/>
                          <a:cs typeface="Arial" panose="020B0604020202020204" pitchFamily="34" charset="0"/>
                        </a:rPr>
                        <a:t>Địa chỉ nguồn</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Địa chỉ IP nguồn của gói đã tạo mục nhập nhật ký</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5"/>
                  </a:ext>
                </a:extLst>
              </a:tr>
              <a:tr h="360040">
                <a:tc>
                  <a:txBody>
                    <a:bodyPr/>
                    <a:lstStyle/>
                    <a:p>
                      <a:pPr algn="l">
                        <a:lnSpc>
                          <a:spcPct val="107000"/>
                        </a:lnSpc>
                        <a:spcAft>
                          <a:spcPts val="0"/>
                        </a:spcAft>
                        <a:tabLst>
                          <a:tab pos="895350" algn="l"/>
                        </a:tabLst>
                      </a:pPr>
                      <a:r>
                        <a:rPr lang="vi-VN" sz="1600">
                          <a:effectLst/>
                          <a:latin typeface="Arial" panose="020B0604020202020204" pitchFamily="34" charset="0"/>
                          <a:cs typeface="Arial" panose="020B0604020202020204" pitchFamily="34" charset="0"/>
                        </a:rPr>
                        <a:t>Địa chỉ đích</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gn="l">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Địa chỉ IP đích của gói đã tạo mục nhập nhật ký.</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6"/>
                  </a:ext>
                </a:extLst>
              </a:tr>
            </a:tbl>
          </a:graphicData>
        </a:graphic>
      </p:graphicFrame>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63</a:t>
            </a:r>
          </a:p>
        </p:txBody>
      </p:sp>
      <p:sp>
        <p:nvSpPr>
          <p:cNvPr id="10" name="Title 1">
            <a:extLst>
              <a:ext uri="{FF2B5EF4-FFF2-40B4-BE49-F238E27FC236}">
                <a16:creationId xmlns:a16="http://schemas.microsoft.com/office/drawing/2014/main" id="{2B060C59-1F5D-2166-AAD3-40FE2C2E9EF4}"/>
              </a:ext>
            </a:extLst>
          </p:cNvPr>
          <p:cNvSpPr>
            <a:spLocks noGrp="1"/>
          </p:cNvSpPr>
          <p:nvPr>
            <p:ph type="title"/>
          </p:nvPr>
        </p:nvSpPr>
        <p:spPr>
          <a:xfrm>
            <a:off x="1981200" y="0"/>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Phân tích IDS Logs: Juniper</a:t>
            </a:r>
          </a:p>
        </p:txBody>
      </p:sp>
      <p:cxnSp>
        <p:nvCxnSpPr>
          <p:cNvPr id="11" name="Google Shape;127;p4">
            <a:extLst>
              <a:ext uri="{FF2B5EF4-FFF2-40B4-BE49-F238E27FC236}">
                <a16:creationId xmlns:a16="http://schemas.microsoft.com/office/drawing/2014/main" id="{22A0FC04-6479-FD94-B587-C9B7604111AA}"/>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77795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aphicFrame>
        <p:nvGraphicFramePr>
          <p:cNvPr id="4" name="Content Placeholder 3"/>
          <p:cNvGraphicFramePr>
            <a:graphicFrameLocks noGrp="1"/>
          </p:cNvGraphicFramePr>
          <p:nvPr>
            <p:ph idx="1"/>
          </p:nvPr>
        </p:nvGraphicFramePr>
        <p:xfrm>
          <a:off x="1847528" y="1265809"/>
          <a:ext cx="8496944" cy="5127150"/>
        </p:xfrm>
        <a:graphic>
          <a:graphicData uri="http://schemas.openxmlformats.org/drawingml/2006/table">
            <a:tbl>
              <a:tblPr firstRow="1" firstCol="1" bandRow="1">
                <a:effectLst>
                  <a:outerShdw blurRad="63500" sx="102000" sy="102000" algn="ctr" rotWithShape="0">
                    <a:prstClr val="black">
                      <a:alpha val="40000"/>
                    </a:prstClr>
                  </a:outerShdw>
                </a:effectLst>
                <a:tableStyleId>{BC89EF96-8CEA-46FF-86C4-4CE0E7609802}</a:tableStyleId>
              </a:tblPr>
              <a:tblGrid>
                <a:gridCol w="1584176">
                  <a:extLst>
                    <a:ext uri="{9D8B030D-6E8A-4147-A177-3AD203B41FA5}">
                      <a16:colId xmlns:a16="http://schemas.microsoft.com/office/drawing/2014/main" val="20000"/>
                    </a:ext>
                  </a:extLst>
                </a:gridCol>
                <a:gridCol w="6912768">
                  <a:extLst>
                    <a:ext uri="{9D8B030D-6E8A-4147-A177-3AD203B41FA5}">
                      <a16:colId xmlns:a16="http://schemas.microsoft.com/office/drawing/2014/main" val="20001"/>
                    </a:ext>
                  </a:extLst>
                </a:gridCol>
              </a:tblGrid>
              <a:tr h="4251423">
                <a:tc>
                  <a:txBody>
                    <a:bodyPr/>
                    <a:lstStyle/>
                    <a:p>
                      <a:pPr>
                        <a:lnSpc>
                          <a:spcPct val="107000"/>
                        </a:lnSpc>
                        <a:spcAft>
                          <a:spcPts val="0"/>
                        </a:spcAft>
                        <a:tabLst>
                          <a:tab pos="895350" algn="l"/>
                        </a:tabLst>
                      </a:pPr>
                      <a:r>
                        <a:rPr lang="vi-VN" sz="1600">
                          <a:effectLst/>
                        </a:rPr>
                        <a:t>Hành động</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nSpc>
                          <a:spcPct val="107000"/>
                        </a:lnSpc>
                        <a:spcAft>
                          <a:spcPts val="0"/>
                        </a:spcAft>
                        <a:tabLst>
                          <a:tab pos="895350" algn="l"/>
                        </a:tabLst>
                      </a:pPr>
                      <a:r>
                        <a:rPr lang="en-US" sz="1600" b="0">
                          <a:effectLst/>
                          <a:latin typeface="Arial" panose="020B0604020202020204" pitchFamily="34" charset="0"/>
                          <a:cs typeface="Arial" panose="020B0604020202020204" pitchFamily="34" charset="0"/>
                        </a:rPr>
                        <a:t>Hành động mà thiết bị bảo mật đã thực hiện trên gói / kết nối đã tạo ra mục nhập nhật ký này:</a:t>
                      </a:r>
                    </a:p>
                    <a:p>
                      <a:pPr marL="285750" indent="-285750">
                        <a:lnSpc>
                          <a:spcPct val="107000"/>
                        </a:lnSpc>
                        <a:spcAft>
                          <a:spcPts val="0"/>
                        </a:spcAft>
                        <a:buFont typeface="Arial" panose="020B0604020202020204" pitchFamily="34" charset="0"/>
                        <a:buChar char="•"/>
                        <a:tabLst>
                          <a:tab pos="895350" algn="l"/>
                        </a:tabLst>
                      </a:pPr>
                      <a:r>
                        <a:rPr lang="vi-VN" sz="1600" b="0">
                          <a:effectLst/>
                        </a:rPr>
                        <a:t>Đã chấp nhận- Không chặn gói tin.</a:t>
                      </a:r>
                      <a:endParaRPr lang="en-US" sz="1600" b="0">
                        <a:effectLst/>
                      </a:endParaRPr>
                    </a:p>
                    <a:p>
                      <a:pPr marL="285750" indent="-285750">
                        <a:lnSpc>
                          <a:spcPct val="107000"/>
                        </a:lnSpc>
                        <a:spcAft>
                          <a:spcPts val="0"/>
                        </a:spcAft>
                        <a:buFont typeface="Arial" panose="020B0604020202020204" pitchFamily="34" charset="0"/>
                        <a:buChar char="•"/>
                        <a:tabLst>
                          <a:tab pos="895350" algn="l"/>
                        </a:tabLst>
                      </a:pPr>
                      <a:r>
                        <a:rPr lang="vi-VN" sz="1600" b="0">
                          <a:effectLst/>
                        </a:rPr>
                        <a:t>Đóng máy khách- Đóng kết nối và gửi gói RST tới máy khách, nhưng không gửi cho máy chủ.</a:t>
                      </a:r>
                      <a:endParaRPr lang="en-US" sz="1600" b="0">
                        <a:effectLst/>
                      </a:endParaRPr>
                    </a:p>
                    <a:p>
                      <a:pPr marL="285750" indent="-285750">
                        <a:lnSpc>
                          <a:spcPct val="107000"/>
                        </a:lnSpc>
                        <a:spcAft>
                          <a:spcPts val="0"/>
                        </a:spcAft>
                        <a:buFont typeface="Arial" panose="020B0604020202020204" pitchFamily="34" charset="0"/>
                        <a:buChar char="•"/>
                        <a:tabLst>
                          <a:tab pos="895350" algn="l"/>
                        </a:tabLst>
                      </a:pPr>
                      <a:r>
                        <a:rPr lang="vi-VN" sz="1600" b="0">
                          <a:effectLst/>
                        </a:rPr>
                        <a:t>Đóng máy chủ- đã </a:t>
                      </a:r>
                      <a:r>
                        <a:rPr lang="vi-VN" sz="1600" b="0">
                          <a:effectLst/>
                          <a:latin typeface="+mn-lt"/>
                        </a:rPr>
                        <a:t>đóng</a:t>
                      </a:r>
                      <a:r>
                        <a:rPr lang="vi-VN" sz="1600" b="0">
                          <a:effectLst/>
                        </a:rPr>
                        <a:t> kết nối và gửi một gói RST đến máy chủ, không gửi cho máy khách.</a:t>
                      </a:r>
                      <a:endParaRPr lang="en-US" sz="1600" b="0">
                        <a:effectLst/>
                      </a:endParaRPr>
                    </a:p>
                    <a:p>
                      <a:pPr marL="285750" indent="-285750">
                        <a:lnSpc>
                          <a:spcPct val="107000"/>
                        </a:lnSpc>
                        <a:spcAft>
                          <a:spcPts val="0"/>
                        </a:spcAft>
                        <a:buFont typeface="Arial" panose="020B0604020202020204" pitchFamily="34" charset="0"/>
                        <a:buChar char="•"/>
                        <a:tabLst>
                          <a:tab pos="895350" algn="l"/>
                        </a:tabLst>
                      </a:pPr>
                      <a:r>
                        <a:rPr lang="vi-VN" sz="1600" b="0">
                          <a:effectLst/>
                        </a:rPr>
                        <a:t>Đóng- Đóng kết nối và gửi một gói RST đến cả máy khách và máy chủ</a:t>
                      </a:r>
                      <a:endParaRPr lang="en-US" sz="1600" b="0">
                        <a:effectLst/>
                      </a:endParaRPr>
                    </a:p>
                    <a:p>
                      <a:pPr marL="285750" indent="-285750">
                        <a:lnSpc>
                          <a:spcPct val="107000"/>
                        </a:lnSpc>
                        <a:spcAft>
                          <a:spcPts val="0"/>
                        </a:spcAft>
                        <a:buFont typeface="Arial" panose="020B0604020202020204" pitchFamily="34" charset="0"/>
                        <a:buChar char="•"/>
                        <a:tabLst>
                          <a:tab pos="895350" algn="l"/>
                        </a:tabLst>
                      </a:pPr>
                      <a:r>
                        <a:rPr lang="vi-VN" sz="1600" b="0">
                          <a:effectLst/>
                        </a:rPr>
                        <a:t>Ngắt kết nối- Ngắt kết nối mà không gửi gói RST đến người gửi, ngăn không cho lưu lượng truy cập đến đích.</a:t>
                      </a:r>
                      <a:endParaRPr lang="en-US" sz="1600" b="0">
                        <a:effectLst/>
                      </a:endParaRPr>
                    </a:p>
                    <a:p>
                      <a:pPr marL="285750" indent="-285750">
                        <a:lnSpc>
                          <a:spcPct val="107000"/>
                        </a:lnSpc>
                        <a:spcAft>
                          <a:spcPts val="0"/>
                        </a:spcAft>
                        <a:buFont typeface="Arial" panose="020B0604020202020204" pitchFamily="34" charset="0"/>
                        <a:buChar char="•"/>
                        <a:tabLst>
                          <a:tab pos="895350" algn="l"/>
                        </a:tabLst>
                      </a:pPr>
                      <a:r>
                        <a:rPr lang="vi-VN" sz="1600" b="0">
                          <a:effectLst/>
                        </a:rPr>
                        <a:t>Loại bỏ gói– Loại bỏ một gói phù hợp trước khi nó có thể đến đích nhưng không đóng kết nối.</a:t>
                      </a:r>
                      <a:endParaRPr lang="en-US" sz="1600" b="0">
                        <a:effectLst/>
                      </a:endParaRPr>
                    </a:p>
                    <a:p>
                      <a:pPr marL="285750" indent="-285750">
                        <a:lnSpc>
                          <a:spcPct val="107000"/>
                        </a:lnSpc>
                        <a:spcAft>
                          <a:spcPts val="0"/>
                        </a:spcAft>
                        <a:buFont typeface="Arial" panose="020B0604020202020204" pitchFamily="34" charset="0"/>
                        <a:buChar char="•"/>
                        <a:tabLst>
                          <a:tab pos="895350" algn="l"/>
                        </a:tabLst>
                      </a:pPr>
                      <a:r>
                        <a:rPr lang="vi-VN" sz="1600" b="0">
                          <a:effectLst/>
                        </a:rPr>
                        <a:t>Bỏ qua- Khớp với cuộc tấn công, không thực hiện hành động và bỏ qua phần còn lại của kết nối.</a:t>
                      </a:r>
                      <a:endParaRPr lang="en-US" sz="1600" b="0">
                        <a:solidFill>
                          <a:schemeClr val="tx1"/>
                        </a:solidFill>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0"/>
                  </a:ext>
                </a:extLst>
              </a:tr>
              <a:tr h="416651">
                <a:tc>
                  <a:txBody>
                    <a:bodyPr/>
                    <a:lstStyle/>
                    <a:p>
                      <a:pPr>
                        <a:lnSpc>
                          <a:spcPct val="107000"/>
                        </a:lnSpc>
                        <a:spcAft>
                          <a:spcPts val="0"/>
                        </a:spcAft>
                        <a:tabLst>
                          <a:tab pos="895350" algn="l"/>
                        </a:tabLst>
                      </a:pPr>
                      <a:r>
                        <a:rPr lang="vi-VN" sz="1600">
                          <a:effectLst/>
                        </a:rPr>
                        <a:t>Giao thức</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nSpc>
                          <a:spcPct val="107000"/>
                        </a:lnSpc>
                        <a:spcAft>
                          <a:spcPts val="0"/>
                        </a:spcAft>
                        <a:tabLst>
                          <a:tab pos="895350" algn="l"/>
                        </a:tabLst>
                      </a:pPr>
                      <a:r>
                        <a:rPr lang="en-US" sz="1600">
                          <a:effectLst/>
                        </a:rPr>
                        <a:t>Giao thức mà gói tạo ra mục nhập nhật ký đã sử dụng</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1"/>
                  </a:ext>
                </a:extLst>
              </a:tr>
              <a:tr h="459076">
                <a:tc>
                  <a:txBody>
                    <a:bodyPr/>
                    <a:lstStyle/>
                    <a:p>
                      <a:pPr>
                        <a:lnSpc>
                          <a:spcPct val="107000"/>
                        </a:lnSpc>
                        <a:spcAft>
                          <a:spcPts val="0"/>
                        </a:spcAft>
                        <a:tabLst>
                          <a:tab pos="895350" algn="l"/>
                        </a:tabLst>
                      </a:pPr>
                      <a:r>
                        <a:rPr lang="vi-VN" sz="1600">
                          <a:effectLst/>
                        </a:rPr>
                        <a:t>Cổng đích</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tc>
                  <a:txBody>
                    <a:bodyPr/>
                    <a:lstStyle/>
                    <a:p>
                      <a:pPr>
                        <a:lnSpc>
                          <a:spcPct val="107000"/>
                        </a:lnSpc>
                        <a:spcAft>
                          <a:spcPts val="0"/>
                        </a:spcAft>
                        <a:tabLst>
                          <a:tab pos="895350" algn="l"/>
                        </a:tabLst>
                      </a:pPr>
                      <a:r>
                        <a:rPr lang="en-US" sz="1600">
                          <a:effectLst/>
                        </a:rPr>
                        <a:t>Cổng đích của gói đã tạo mục nhập nhật ký.</a:t>
                      </a:r>
                      <a:endParaRPr lang="en-US" sz="1600">
                        <a:effectLst/>
                        <a:latin typeface="Arial" panose="020B0604020202020204" pitchFamily="34" charset="0"/>
                        <a:ea typeface="Calibri"/>
                        <a:cs typeface="Arial" panose="020B0604020202020204" pitchFamily="34" charset="0"/>
                      </a:endParaRPr>
                    </a:p>
                  </a:txBody>
                  <a:tcPr marL="16131" marR="16131" marT="0" marB="0" anchor="ctr"/>
                </a:tc>
                <a:extLst>
                  <a:ext uri="{0D108BD9-81ED-4DB2-BD59-A6C34878D82A}">
                    <a16:rowId xmlns:a16="http://schemas.microsoft.com/office/drawing/2014/main" val="10002"/>
                  </a:ext>
                </a:extLst>
              </a:tr>
            </a:tbl>
          </a:graphicData>
        </a:graphic>
      </p:graphicFrame>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64</a:t>
            </a:r>
          </a:p>
        </p:txBody>
      </p:sp>
      <p:sp>
        <p:nvSpPr>
          <p:cNvPr id="9" name="Title 1">
            <a:extLst>
              <a:ext uri="{FF2B5EF4-FFF2-40B4-BE49-F238E27FC236}">
                <a16:creationId xmlns:a16="http://schemas.microsoft.com/office/drawing/2014/main" id="{EA6EE9E5-4502-F93E-74F6-9869EDF54427}"/>
              </a:ext>
            </a:extLst>
          </p:cNvPr>
          <p:cNvSpPr>
            <a:spLocks noGrp="1"/>
          </p:cNvSpPr>
          <p:nvPr>
            <p:ph type="title"/>
          </p:nvPr>
        </p:nvSpPr>
        <p:spPr>
          <a:xfrm>
            <a:off x="1981200" y="0"/>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Phân tích IDS Logs: Juniper</a:t>
            </a:r>
          </a:p>
        </p:txBody>
      </p:sp>
      <p:cxnSp>
        <p:nvCxnSpPr>
          <p:cNvPr id="10" name="Google Shape;127;p4">
            <a:extLst>
              <a:ext uri="{FF2B5EF4-FFF2-40B4-BE49-F238E27FC236}">
                <a16:creationId xmlns:a16="http://schemas.microsoft.com/office/drawing/2014/main" id="{4F3F7075-8AAF-4865-F329-4D488BF9B704}"/>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588370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nvGraphicFramePr>
        <p:xfrm>
          <a:off x="1847528" y="224008"/>
          <a:ext cx="8568952" cy="6373345"/>
        </p:xfrm>
        <a:graphic>
          <a:graphicData uri="http://schemas.openxmlformats.org/drawingml/2006/table">
            <a:tbl>
              <a:tblPr firstRow="1" firstCol="1" bandRow="1">
                <a:tableStyleId>{BC89EF96-8CEA-46FF-86C4-4CE0E7609802}</a:tableStyleId>
              </a:tblPr>
              <a:tblGrid>
                <a:gridCol w="1329668">
                  <a:extLst>
                    <a:ext uri="{9D8B030D-6E8A-4147-A177-3AD203B41FA5}">
                      <a16:colId xmlns:a16="http://schemas.microsoft.com/office/drawing/2014/main" val="20000"/>
                    </a:ext>
                  </a:extLst>
                </a:gridCol>
                <a:gridCol w="7239284">
                  <a:extLst>
                    <a:ext uri="{9D8B030D-6E8A-4147-A177-3AD203B41FA5}">
                      <a16:colId xmlns:a16="http://schemas.microsoft.com/office/drawing/2014/main" val="20001"/>
                    </a:ext>
                  </a:extLst>
                </a:gridCol>
              </a:tblGrid>
              <a:tr h="3982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Luật#</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tc>
                  <a:txBody>
                    <a:bodyPr/>
                    <a:lstStyle/>
                    <a:p>
                      <a:pPr>
                        <a:lnSpc>
                          <a:spcPct val="107000"/>
                        </a:lnSpc>
                        <a:spcAft>
                          <a:spcPts val="0"/>
                        </a:spcAft>
                        <a:tabLst>
                          <a:tab pos="895350" algn="l"/>
                        </a:tabLst>
                      </a:pPr>
                      <a:r>
                        <a:rPr lang="en-US" sz="1300" b="0">
                          <a:effectLst/>
                          <a:latin typeface="Arial" panose="020B0604020202020204" pitchFamily="34" charset="0"/>
                          <a:cs typeface="Arial" panose="020B0604020202020204" pitchFamily="34" charset="0"/>
                        </a:rPr>
                        <a:t>Quy tắc chính sách bảo mật lúc tạo mục nhập nhật ký</a:t>
                      </a:r>
                      <a:endParaRPr lang="en-US" sz="1300" b="0">
                        <a:effectLst/>
                        <a:latin typeface="Arial" panose="020B0604020202020204" pitchFamily="34" charset="0"/>
                        <a:ea typeface="Calibri"/>
                        <a:cs typeface="Arial" panose="020B0604020202020204" pitchFamily="34" charset="0"/>
                      </a:endParaRPr>
                    </a:p>
                  </a:txBody>
                  <a:tcPr marL="14205" marR="14205" marT="0" marB="0" anchor="ctr"/>
                </a:tc>
                <a:extLst>
                  <a:ext uri="{0D108BD9-81ED-4DB2-BD59-A6C34878D82A}">
                    <a16:rowId xmlns:a16="http://schemas.microsoft.com/office/drawing/2014/main" val="10000"/>
                  </a:ext>
                </a:extLst>
              </a:tr>
              <a:tr h="360040">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NAT địa chỉ nguồn</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NAT địa chỉ nguồn của gói đã tạo mục nhập nhật ký</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extLst>
                  <a:ext uri="{0D108BD9-81ED-4DB2-BD59-A6C34878D82A}">
                    <a16:rowId xmlns:a16="http://schemas.microsoft.com/office/drawing/2014/main" val="10001"/>
                  </a:ext>
                </a:extLst>
              </a:tr>
              <a:tr h="352096">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NAT địa chỉ địch</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NAT địa chỉ đích của gói đã tạo mục nhập nhật ký</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extLst>
                  <a:ext uri="{0D108BD9-81ED-4DB2-BD59-A6C34878D82A}">
                    <a16:rowId xmlns:a16="http://schemas.microsoft.com/office/drawing/2014/main" val="10002"/>
                  </a:ext>
                </a:extLst>
              </a:tr>
              <a:tr h="416160">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Chi tiết</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Chuỗi khác liên quan đến mục nhập nhật ký.</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extLst>
                  <a:ext uri="{0D108BD9-81ED-4DB2-BD59-A6C34878D82A}">
                    <a16:rowId xmlns:a16="http://schemas.microsoft.com/office/drawing/2014/main" val="10003"/>
                  </a:ext>
                </a:extLst>
              </a:tr>
              <a:tr h="3945816">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Thể loại</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Loại mục nhập nhật ký:</a:t>
                      </a:r>
                    </a:p>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Quản trị viên</a:t>
                      </a:r>
                    </a:p>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Báo động -Thiết bị tạo cảnh báo sự kiện cho bất kỳ sự kiện bảo mật nào có mức độ nghiêm trọng được xác định trước là khẩn cấp, nguy kịch hoặc cảnh báo. Ngoài ra, thiết bị tạo các mục nhật ký cảnh báo lưu lượng khi phát hiện lưu lượng mạng vượt quá ngưỡng cảnh báo được chỉ định trong một quy tắc (mục nhật ký cảnh báo lưu lượng mô tả sự kiện bảo mật đã kích hoạt cảnh báo).</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Cấu hình- Xảy ra thay đổi cấu hình trên thiết bị</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Tùy chỉnh- Phát hiện thấy một kết quả phù hợp với một đối tượng tấn công tùy chỉnh</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Ngầm- Đã phù hợp với một quy tắc ngầm</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Thông tin- Thông tin hệ thống chung</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Đã xác định trước-Một đối tượng tấn công được xác định trước đã được phát hiện</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Hồ sơ- Lưu lượng truy cập khớp với cài đặt hồ sơ cảnh báo</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Màn hình- Không áp dụng cho các thiết bị IDP Series. Được tạo bởi các thiết bị tường lửa ScreenOS.</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Self- Thiết bị đã tạo nhật ký này vì một lý do không liên quan đến lưu lượng truy cập.</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Cảm biến</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Lưu lượng- Lưu lượng truy cập phù hợp với quy tắc bạn đã cấu hình cho lưu lượng vô hại</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Lọc URL- Không áp dụng cho các thiết bị IDP Series. Được tạo bởi các thiết bị tường lửa ScreenOS.</a:t>
                      </a:r>
                    </a:p>
                    <a:p>
                      <a:pPr marL="171450" indent="-171450">
                        <a:lnSpc>
                          <a:spcPct val="107000"/>
                        </a:lnSpc>
                        <a:spcAft>
                          <a:spcPts val="0"/>
                        </a:spcAft>
                        <a:buFont typeface="Arial" panose="020B0604020202020204" pitchFamily="34" charset="0"/>
                        <a:buChar char="•"/>
                        <a:tabLst>
                          <a:tab pos="895350" algn="l"/>
                        </a:tabLst>
                      </a:pPr>
                      <a:r>
                        <a:rPr lang="en-US" sz="1300">
                          <a:effectLst/>
                          <a:latin typeface="Arial" panose="020B0604020202020204" pitchFamily="34" charset="0"/>
                          <a:cs typeface="Arial" panose="020B0604020202020204" pitchFamily="34" charset="0"/>
                        </a:rPr>
                        <a:t>Người dùng</a:t>
                      </a:r>
                    </a:p>
                  </a:txBody>
                  <a:tcPr marL="14205" marR="14205" marT="0" marB="0" anchor="ctr"/>
                </a:tc>
                <a:extLst>
                  <a:ext uri="{0D108BD9-81ED-4DB2-BD59-A6C34878D82A}">
                    <a16:rowId xmlns:a16="http://schemas.microsoft.com/office/drawing/2014/main" val="10004"/>
                  </a:ext>
                </a:extLst>
              </a:tr>
              <a:tr h="36239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Danh mục con</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Danh mục- Loại mục nhập nhật ký cụ thể (ví dụ là "Khởi động lại" hoặc thông báo ID).</a:t>
                      </a:r>
                      <a:endParaRPr lang="en-US" sz="1300">
                        <a:effectLst/>
                        <a:latin typeface="Arial" panose="020B0604020202020204" pitchFamily="34" charset="0"/>
                        <a:ea typeface="Calibri"/>
                        <a:cs typeface="Arial" panose="020B0604020202020204" pitchFamily="34" charset="0"/>
                      </a:endParaRPr>
                    </a:p>
                  </a:txBody>
                  <a:tcPr marL="14205" marR="14205" marT="0" marB="0" anchor="ctr"/>
                </a:tc>
                <a:extLst>
                  <a:ext uri="{0D108BD9-81ED-4DB2-BD59-A6C34878D82A}">
                    <a16:rowId xmlns:a16="http://schemas.microsoft.com/office/drawing/2014/main" val="10005"/>
                  </a:ext>
                </a:extLst>
              </a:tr>
            </a:tbl>
          </a:graphicData>
        </a:graphic>
      </p:graphicFrame>
      <p:sp>
        <p:nvSpPr>
          <p:cNvPr id="7" name="Oval 6"/>
          <p:cNvSpPr/>
          <p:nvPr/>
        </p:nvSpPr>
        <p:spPr>
          <a:xfrm>
            <a:off x="11278480"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65</a:t>
            </a:r>
          </a:p>
        </p:txBody>
      </p:sp>
    </p:spTree>
    <p:extLst>
      <p:ext uri="{BB962C8B-B14F-4D97-AF65-F5344CB8AC3E}">
        <p14:creationId xmlns:p14="http://schemas.microsoft.com/office/powerpoint/2010/main" val="2933868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nvGraphicFramePr>
        <p:xfrm>
          <a:off x="1775520" y="188640"/>
          <a:ext cx="8640960" cy="6264694"/>
        </p:xfrm>
        <a:graphic>
          <a:graphicData uri="http://schemas.openxmlformats.org/drawingml/2006/table">
            <a:tbl>
              <a:tblPr firstRow="1" firstCol="1" bandRow="1">
                <a:tableStyleId>{BC89EF96-8CEA-46FF-86C4-4CE0E7609802}</a:tableStyleId>
              </a:tblPr>
              <a:tblGrid>
                <a:gridCol w="1512168">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2740861">
                <a:tc>
                  <a:txBody>
                    <a:bodyPr/>
                    <a:lstStyle/>
                    <a:p>
                      <a:pPr>
                        <a:lnSpc>
                          <a:spcPct val="107000"/>
                        </a:lnSpc>
                        <a:spcAft>
                          <a:spcPts val="0"/>
                        </a:spcAft>
                        <a:tabLst>
                          <a:tab pos="1876425" algn="l"/>
                        </a:tabLst>
                      </a:pPr>
                      <a:r>
                        <a:rPr lang="en-US" sz="1300">
                          <a:effectLst/>
                          <a:latin typeface="Arial" panose="020B0604020202020204" pitchFamily="34" charset="0"/>
                          <a:cs typeface="Arial" panose="020B0604020202020204" pitchFamily="34" charset="0"/>
                        </a:rPr>
                        <a:t>Mức độ nghiêm trọng</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tc>
                  <a:txBody>
                    <a:bodyPr/>
                    <a:lstStyle/>
                    <a:p>
                      <a:pPr>
                        <a:lnSpc>
                          <a:spcPct val="107000"/>
                        </a:lnSpc>
                        <a:spcAft>
                          <a:spcPts val="0"/>
                        </a:spcAft>
                        <a:tabLst>
                          <a:tab pos="895350" algn="l"/>
                        </a:tabLst>
                      </a:pPr>
                      <a:r>
                        <a:rPr lang="en-US" sz="1300" b="0">
                          <a:effectLst/>
                          <a:latin typeface="Arial" panose="020B0604020202020204" pitchFamily="34" charset="0"/>
                          <a:cs typeface="Arial" panose="020B0604020202020204" pitchFamily="34" charset="0"/>
                        </a:rPr>
                        <a:t>Xếp hạng mức độ nghiêm trọng được liên kết (nếu có) với loại mục nhập nhật ký này:</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Chưa đặt (thiết bị không thể xác định mức độ nghiêm trọng cho mục nhập nhật ký này)</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Thông tin</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Nhật ký cảnh báo thiết bị</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Nhỏ và lớn</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Nhật ký quan trọng của thiết bị</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Khẩn cấp</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Lỗi</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Chú ý</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Thông tin</a:t>
                      </a:r>
                    </a:p>
                    <a:p>
                      <a:pPr marL="285750" indent="-285750">
                        <a:lnSpc>
                          <a:spcPct val="107000"/>
                        </a:lnSpc>
                        <a:spcAft>
                          <a:spcPts val="0"/>
                        </a:spcAft>
                        <a:buFont typeface="Arial" panose="020B0604020202020204" pitchFamily="34" charset="0"/>
                        <a:buChar char="•"/>
                        <a:tabLst>
                          <a:tab pos="895350" algn="l"/>
                        </a:tabLst>
                      </a:pPr>
                      <a:r>
                        <a:rPr lang="en-US" sz="1300" b="0">
                          <a:effectLst/>
                          <a:latin typeface="Arial" panose="020B0604020202020204" pitchFamily="34" charset="0"/>
                          <a:cs typeface="Arial" panose="020B0604020202020204" pitchFamily="34" charset="0"/>
                        </a:rPr>
                        <a:t>Sửa lỗi</a:t>
                      </a:r>
                      <a:endParaRPr lang="en-US" sz="1300" b="0">
                        <a:effectLst/>
                        <a:latin typeface="Arial" panose="020B0604020202020204" pitchFamily="34" charset="0"/>
                        <a:ea typeface="Calibri"/>
                        <a:cs typeface="Arial" panose="020B0604020202020204" pitchFamily="34" charset="0"/>
                      </a:endParaRPr>
                    </a:p>
                  </a:txBody>
                  <a:tcPr marL="26437" marR="26437" marT="0" marB="0" anchor="ctr"/>
                </a:tc>
                <a:extLst>
                  <a:ext uri="{0D108BD9-81ED-4DB2-BD59-A6C34878D82A}">
                    <a16:rowId xmlns:a16="http://schemas.microsoft.com/office/drawing/2014/main" val="10000"/>
                  </a:ext>
                </a:extLst>
              </a:tr>
              <a:tr h="382850">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Thiết bị</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Thiết bị đã tạo mục nhập nhật ký này</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extLst>
                  <a:ext uri="{0D108BD9-81ED-4DB2-BD59-A6C34878D82A}">
                    <a16:rowId xmlns:a16="http://schemas.microsoft.com/office/drawing/2014/main" val="10001"/>
                  </a:ext>
                </a:extLst>
              </a:tr>
              <a:tr h="574277">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Bình luận</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Người dùng- Bình luận nhận xét về mục nhập nhật ký</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extLst>
                  <a:ext uri="{0D108BD9-81ED-4DB2-BD59-A6C34878D82A}">
                    <a16:rowId xmlns:a16="http://schemas.microsoft.com/office/drawing/2014/main" val="10002"/>
                  </a:ext>
                </a:extLst>
              </a:tr>
              <a:tr h="382850">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Tên ứng dụng</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Ứng dụng được liên kết với nhật ký hiện tại</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extLst>
                  <a:ext uri="{0D108BD9-81ED-4DB2-BD59-A6C34878D82A}">
                    <a16:rowId xmlns:a16="http://schemas.microsoft.com/office/drawing/2014/main" val="10003"/>
                  </a:ext>
                </a:extLst>
              </a:tr>
              <a:tr h="382850">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Bytes đến</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Đối với phiên, chỉ định số byte gửi đến</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extLst>
                  <a:ext uri="{0D108BD9-81ED-4DB2-BD59-A6C34878D82A}">
                    <a16:rowId xmlns:a16="http://schemas.microsoft.com/office/drawing/2014/main" val="10004"/>
                  </a:ext>
                </a:extLst>
              </a:tr>
              <a:tr h="382850">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Bytes đi</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Đối với phiên, chỉ định số byte gửi đi</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extLst>
                  <a:ext uri="{0D108BD9-81ED-4DB2-BD59-A6C34878D82A}">
                    <a16:rowId xmlns:a16="http://schemas.microsoft.com/office/drawing/2014/main" val="10005"/>
                  </a:ext>
                </a:extLst>
              </a:tr>
              <a:tr h="574277">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Tổng bytes</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Đối với các phiên, làm rõ tổng hợp số byte gửi đến và gửi đi</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extLst>
                  <a:ext uri="{0D108BD9-81ED-4DB2-BD59-A6C34878D82A}">
                    <a16:rowId xmlns:a16="http://schemas.microsoft.com/office/drawing/2014/main" val="10006"/>
                  </a:ext>
                </a:extLst>
              </a:tr>
              <a:tr h="461029">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Phiên bản phát triển miền</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Phiên bản miền đã tạo mục nhập nhật ký này</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extLst>
                  <a:ext uri="{0D108BD9-81ED-4DB2-BD59-A6C34878D82A}">
                    <a16:rowId xmlns:a16="http://schemas.microsoft.com/office/drawing/2014/main" val="10007"/>
                  </a:ext>
                </a:extLst>
              </a:tr>
              <a:tr h="382850">
                <a:tc>
                  <a:txBody>
                    <a:bodyPr/>
                    <a:lstStyle/>
                    <a:p>
                      <a:pPr>
                        <a:lnSpc>
                          <a:spcPct val="107000"/>
                        </a:lnSpc>
                        <a:spcAft>
                          <a:spcPts val="0"/>
                        </a:spcAft>
                        <a:tabLst>
                          <a:tab pos="895350" algn="l"/>
                          <a:tab pos="1619250" algn="l"/>
                        </a:tabLst>
                      </a:pPr>
                      <a:r>
                        <a:rPr lang="en-US" sz="1300">
                          <a:effectLst/>
                          <a:latin typeface="Arial" panose="020B0604020202020204" pitchFamily="34" charset="0"/>
                          <a:cs typeface="Arial" panose="020B0604020202020204" pitchFamily="34" charset="0"/>
                        </a:rPr>
                        <a:t>Miền thiết bị</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Miền cho thiết bị đã tạo mục nhập nhật ký này</a:t>
                      </a:r>
                      <a:endParaRPr lang="en-US" sz="1300">
                        <a:effectLst/>
                        <a:latin typeface="Arial" panose="020B0604020202020204" pitchFamily="34" charset="0"/>
                        <a:ea typeface="Calibri"/>
                        <a:cs typeface="Arial" panose="020B0604020202020204" pitchFamily="34" charset="0"/>
                      </a:endParaRPr>
                    </a:p>
                  </a:txBody>
                  <a:tcPr marL="26437" marR="26437" marT="0" marB="0" anchor="ctr"/>
                </a:tc>
                <a:extLst>
                  <a:ext uri="{0D108BD9-81ED-4DB2-BD59-A6C34878D82A}">
                    <a16:rowId xmlns:a16="http://schemas.microsoft.com/office/drawing/2014/main" val="10008"/>
                  </a:ext>
                </a:extLst>
              </a:tr>
            </a:tbl>
          </a:graphicData>
        </a:graphic>
      </p:graphicFrame>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66</a:t>
            </a:r>
          </a:p>
        </p:txBody>
      </p:sp>
    </p:spTree>
    <p:extLst>
      <p:ext uri="{BB962C8B-B14F-4D97-AF65-F5344CB8AC3E}">
        <p14:creationId xmlns:p14="http://schemas.microsoft.com/office/powerpoint/2010/main" val="335082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nvGraphicFramePr>
        <p:xfrm>
          <a:off x="1775517" y="260649"/>
          <a:ext cx="8640962" cy="6299995"/>
        </p:xfrm>
        <a:graphic>
          <a:graphicData uri="http://schemas.openxmlformats.org/drawingml/2006/table">
            <a:tbl>
              <a:tblPr firstRow="1" firstCol="1" bandRow="1">
                <a:tableStyleId>{BC89EF96-8CEA-46FF-86C4-4CE0E7609802}</a:tableStyleId>
              </a:tblPr>
              <a:tblGrid>
                <a:gridCol w="1584179">
                  <a:extLst>
                    <a:ext uri="{9D8B030D-6E8A-4147-A177-3AD203B41FA5}">
                      <a16:colId xmlns:a16="http://schemas.microsoft.com/office/drawing/2014/main" val="20000"/>
                    </a:ext>
                  </a:extLst>
                </a:gridCol>
                <a:gridCol w="7056783">
                  <a:extLst>
                    <a:ext uri="{9D8B030D-6E8A-4147-A177-3AD203B41FA5}">
                      <a16:colId xmlns:a16="http://schemas.microsoft.com/office/drawing/2014/main" val="20001"/>
                    </a:ext>
                  </a:extLst>
                </a:gridCol>
              </a:tblGrid>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Họ thiết bị</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b="0">
                          <a:effectLst/>
                          <a:latin typeface="Arial" panose="020B0604020202020204" pitchFamily="34" charset="0"/>
                          <a:cs typeface="Arial" panose="020B0604020202020204" pitchFamily="34" charset="0"/>
                        </a:rPr>
                        <a:t>Họ của thiết bị đã tạo mục nhập nhật ký này</a:t>
                      </a:r>
                      <a:endParaRPr lang="en-US" sz="1300" b="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0"/>
                  </a:ext>
                </a:extLst>
              </a:tr>
              <a:tr h="651725">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Dst Intl</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Tên của giao diện gửi đi của gói đã tạo ra mục nhập nhật ký này</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1"/>
                  </a:ext>
                </a:extLst>
              </a:tr>
              <a:tr h="651725">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Vùng Dst</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Vùng đích được liên kết với mục nhập nhật ký lưu lượng</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2"/>
                  </a:ext>
                </a:extLst>
              </a:tr>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Giây đã trôi qua</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Đối với các phiên, chỉ định thời gian phiên kéo dài</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3"/>
                  </a:ext>
                </a:extLst>
              </a:tr>
              <a:tr h="651725">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Có dữ liệu gói</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Cho biết mục nhập nhật ký có dữ liệu gói liên quan hay không</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4"/>
                  </a:ext>
                </a:extLst>
              </a:tr>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Cổng đích NAT</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Cổng đích NAT của gói đã tạo mục nhập nhật ký</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5"/>
                  </a:ext>
                </a:extLst>
              </a:tr>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Cổng nguồn NAT</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Cổng nguồn NAT của gói đã tạo mục nhập nhật ký</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6"/>
                  </a:ext>
                </a:extLst>
              </a:tr>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Gói đến</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Đối với các phiên, chỉ định số lượng gói đến</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7"/>
                  </a:ext>
                </a:extLst>
              </a:tr>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Gói đi</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Đối với các phiên, chỉ định số lượng gói tin gửi đi</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8"/>
                  </a:ext>
                </a:extLst>
              </a:tr>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Tổng số gói</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Đối với các phiên, xác định tổng số lượng gói đến và đi</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09"/>
                  </a:ext>
                </a:extLst>
              </a:tr>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Chính sách</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Chính sách bảo mật đã tạo mục nhập nhật ký</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10"/>
                  </a:ext>
                </a:extLst>
              </a:tr>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Vai trò</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Nhóm vai trò được liên kết với mục nhập nhật ký này</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11"/>
                  </a:ext>
                </a:extLst>
              </a:tr>
              <a:tr h="434482">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Miền quy tắc</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tc>
                  <a:txBody>
                    <a:bodyPr/>
                    <a:lstStyle/>
                    <a:p>
                      <a:pPr>
                        <a:lnSpc>
                          <a:spcPct val="107000"/>
                        </a:lnSpc>
                        <a:spcAft>
                          <a:spcPts val="0"/>
                        </a:spcAft>
                        <a:tabLst>
                          <a:tab pos="895350" algn="l"/>
                        </a:tabLst>
                      </a:pPr>
                      <a:r>
                        <a:rPr lang="en-US" sz="1300">
                          <a:effectLst/>
                          <a:latin typeface="Arial" panose="020B0604020202020204" pitchFamily="34" charset="0"/>
                          <a:cs typeface="Arial" panose="020B0604020202020204" pitchFamily="34" charset="0"/>
                        </a:rPr>
                        <a:t>Miền của quy tắc đã tạo mục nhập nhật ký</a:t>
                      </a:r>
                      <a:endParaRPr lang="en-US" sz="1300">
                        <a:effectLst/>
                        <a:latin typeface="Arial" panose="020B0604020202020204" pitchFamily="34" charset="0"/>
                        <a:ea typeface="Calibri"/>
                        <a:cs typeface="Arial" panose="020B0604020202020204" pitchFamily="34" charset="0"/>
                      </a:endParaRPr>
                    </a:p>
                  </a:txBody>
                  <a:tcPr marL="32818" marR="32818" marT="0" marB="0" anchor="ctr"/>
                </a:tc>
                <a:extLst>
                  <a:ext uri="{0D108BD9-81ED-4DB2-BD59-A6C34878D82A}">
                    <a16:rowId xmlns:a16="http://schemas.microsoft.com/office/drawing/2014/main" val="10012"/>
                  </a:ext>
                </a:extLst>
              </a:tr>
            </a:tbl>
          </a:graphicData>
        </a:graphic>
      </p:graphicFrame>
      <p:sp>
        <p:nvSpPr>
          <p:cNvPr id="7" name="Oval 6"/>
          <p:cNvSpPr/>
          <p:nvPr/>
        </p:nvSpPr>
        <p:spPr>
          <a:xfrm>
            <a:off x="11327904" y="627261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67</a:t>
            </a:r>
          </a:p>
        </p:txBody>
      </p:sp>
    </p:spTree>
    <p:extLst>
      <p:ext uri="{BB962C8B-B14F-4D97-AF65-F5344CB8AC3E}">
        <p14:creationId xmlns:p14="http://schemas.microsoft.com/office/powerpoint/2010/main" val="1785667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nvGraphicFramePr>
        <p:xfrm>
          <a:off x="1775520" y="404664"/>
          <a:ext cx="8640960" cy="6032184"/>
        </p:xfrm>
        <a:graphic>
          <a:graphicData uri="http://schemas.openxmlformats.org/drawingml/2006/table">
            <a:tbl>
              <a:tblPr firstRow="1" firstCol="1" bandRow="1">
                <a:tableStyleId>{BC89EF96-8CEA-46FF-86C4-4CE0E7609802}</a:tableStyleId>
              </a:tblPr>
              <a:tblGrid>
                <a:gridCol w="2448272">
                  <a:extLst>
                    <a:ext uri="{9D8B030D-6E8A-4147-A177-3AD203B41FA5}">
                      <a16:colId xmlns:a16="http://schemas.microsoft.com/office/drawing/2014/main" val="20000"/>
                    </a:ext>
                  </a:extLst>
                </a:gridCol>
                <a:gridCol w="6192688">
                  <a:extLst>
                    <a:ext uri="{9D8B030D-6E8A-4147-A177-3AD203B41FA5}">
                      <a16:colId xmlns:a16="http://schemas.microsoft.com/office/drawing/2014/main" val="20001"/>
                    </a:ext>
                  </a:extLst>
                </a:gridCol>
              </a:tblGrid>
              <a:tr h="976293">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Phiên bản miền quy tắc</a:t>
                      </a:r>
                      <a:endParaRPr lang="en-US" sz="900">
                        <a:effectLst/>
                        <a:latin typeface="Arial" panose="020B0604020202020204" pitchFamily="34" charset="0"/>
                        <a:ea typeface="Calibri"/>
                        <a:cs typeface="Arial" panose="020B0604020202020204" pitchFamily="34" charset="0"/>
                      </a:endParaRPr>
                    </a:p>
                  </a:txBody>
                  <a:tcPr marL="55984" marR="55984" marT="0" marB="0" anchor="ctr"/>
                </a:tc>
                <a:tc>
                  <a:txBody>
                    <a:bodyPr/>
                    <a:lstStyle/>
                    <a:p>
                      <a:pPr>
                        <a:lnSpc>
                          <a:spcPct val="107000"/>
                        </a:lnSpc>
                        <a:spcAft>
                          <a:spcPts val="0"/>
                        </a:spcAft>
                        <a:tabLst>
                          <a:tab pos="895350" algn="l"/>
                        </a:tabLst>
                      </a:pPr>
                      <a:r>
                        <a:rPr lang="en-US" sz="1600" b="0">
                          <a:effectLst/>
                          <a:latin typeface="Arial" panose="020B0604020202020204" pitchFamily="34" charset="0"/>
                          <a:cs typeface="Arial" panose="020B0604020202020204" pitchFamily="34" charset="0"/>
                        </a:rPr>
                        <a:t>Phiên bản miền của quy tắc đã tạo mục nhập nhật ký</a:t>
                      </a:r>
                      <a:endParaRPr lang="en-US" sz="900" b="0">
                        <a:effectLst/>
                        <a:latin typeface="Arial" panose="020B0604020202020204" pitchFamily="34" charset="0"/>
                        <a:ea typeface="Calibri"/>
                        <a:cs typeface="Arial" panose="020B0604020202020204" pitchFamily="34" charset="0"/>
                      </a:endParaRPr>
                    </a:p>
                  </a:txBody>
                  <a:tcPr marL="55984" marR="55984" marT="0" marB="0" anchor="ctr"/>
                </a:tc>
                <a:extLst>
                  <a:ext uri="{0D108BD9-81ED-4DB2-BD59-A6C34878D82A}">
                    <a16:rowId xmlns:a16="http://schemas.microsoft.com/office/drawing/2014/main" val="10000"/>
                  </a:ext>
                </a:extLst>
              </a:tr>
              <a:tr h="1011178">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Cơ sở quy tắc</a:t>
                      </a:r>
                      <a:endParaRPr lang="en-US" sz="900">
                        <a:effectLst/>
                        <a:latin typeface="Arial" panose="020B0604020202020204" pitchFamily="34" charset="0"/>
                        <a:ea typeface="Calibri"/>
                        <a:cs typeface="Arial" panose="020B0604020202020204" pitchFamily="34" charset="0"/>
                      </a:endParaRPr>
                    </a:p>
                  </a:txBody>
                  <a:tcPr marL="55984" marR="55984" marT="0" marB="0" anchor="ctr"/>
                </a:tc>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Cơ sở quy tắc chính sách bảo mật đã tạo mục nhập nhật ký.</a:t>
                      </a:r>
                      <a:endParaRPr lang="en-US" sz="900">
                        <a:effectLst/>
                        <a:latin typeface="Arial" panose="020B0604020202020204" pitchFamily="34" charset="0"/>
                        <a:ea typeface="Calibri"/>
                        <a:cs typeface="Arial" panose="020B0604020202020204" pitchFamily="34" charset="0"/>
                      </a:endParaRPr>
                    </a:p>
                  </a:txBody>
                  <a:tcPr marL="55984" marR="55984" marT="0" marB="0" anchor="ctr"/>
                </a:tc>
                <a:extLst>
                  <a:ext uri="{0D108BD9-81ED-4DB2-BD59-A6C34878D82A}">
                    <a16:rowId xmlns:a16="http://schemas.microsoft.com/office/drawing/2014/main" val="10001"/>
                  </a:ext>
                </a:extLst>
              </a:tr>
              <a:tr h="1011178">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Src intf</a:t>
                      </a:r>
                      <a:endParaRPr lang="en-US" sz="900">
                        <a:effectLst/>
                        <a:latin typeface="Arial" panose="020B0604020202020204" pitchFamily="34" charset="0"/>
                        <a:ea typeface="Calibri"/>
                        <a:cs typeface="Arial" panose="020B0604020202020204" pitchFamily="34" charset="0"/>
                      </a:endParaRPr>
                    </a:p>
                  </a:txBody>
                  <a:tcPr marL="55984" marR="55984" marT="0" marB="0" anchor="ctr"/>
                </a:tc>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Tên của giao diện gửi đến của gói đã tạo ra mục nhập nhật ký này.</a:t>
                      </a:r>
                      <a:endParaRPr lang="en-US" sz="900">
                        <a:effectLst/>
                        <a:latin typeface="Arial" panose="020B0604020202020204" pitchFamily="34" charset="0"/>
                        <a:ea typeface="Calibri"/>
                        <a:cs typeface="Arial" panose="020B0604020202020204" pitchFamily="34" charset="0"/>
                      </a:endParaRPr>
                    </a:p>
                  </a:txBody>
                  <a:tcPr marL="55984" marR="55984" marT="0" marB="0" anchor="ctr"/>
                </a:tc>
                <a:extLst>
                  <a:ext uri="{0D108BD9-81ED-4DB2-BD59-A6C34878D82A}">
                    <a16:rowId xmlns:a16="http://schemas.microsoft.com/office/drawing/2014/main" val="10002"/>
                  </a:ext>
                </a:extLst>
              </a:tr>
              <a:tr h="674119">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Cổng nguồn</a:t>
                      </a:r>
                      <a:endParaRPr lang="en-US" sz="900">
                        <a:effectLst/>
                        <a:latin typeface="Arial" panose="020B0604020202020204" pitchFamily="34" charset="0"/>
                        <a:ea typeface="Calibri"/>
                        <a:cs typeface="Arial" panose="020B0604020202020204" pitchFamily="34" charset="0"/>
                      </a:endParaRPr>
                    </a:p>
                  </a:txBody>
                  <a:tcPr marL="55984" marR="55984" marT="0" marB="0" anchor="ctr"/>
                </a:tc>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Cổng nguồn của gói đã tạo mục nhập nhật ký</a:t>
                      </a:r>
                      <a:endParaRPr lang="en-US" sz="900">
                        <a:effectLst/>
                        <a:latin typeface="Arial" panose="020B0604020202020204" pitchFamily="34" charset="0"/>
                        <a:ea typeface="Calibri"/>
                        <a:cs typeface="Arial" panose="020B0604020202020204" pitchFamily="34" charset="0"/>
                      </a:endParaRPr>
                    </a:p>
                  </a:txBody>
                  <a:tcPr marL="55984" marR="55984" marT="0" marB="0" anchor="ctr"/>
                </a:tc>
                <a:extLst>
                  <a:ext uri="{0D108BD9-81ED-4DB2-BD59-A6C34878D82A}">
                    <a16:rowId xmlns:a16="http://schemas.microsoft.com/office/drawing/2014/main" val="10003"/>
                  </a:ext>
                </a:extLst>
              </a:tr>
              <a:tr h="1011178">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Vùng nguồn</a:t>
                      </a:r>
                      <a:endParaRPr lang="en-US" sz="900">
                        <a:effectLst/>
                        <a:latin typeface="Arial" panose="020B0604020202020204" pitchFamily="34" charset="0"/>
                        <a:ea typeface="Calibri"/>
                        <a:cs typeface="Arial" panose="020B0604020202020204" pitchFamily="34" charset="0"/>
                      </a:endParaRPr>
                    </a:p>
                  </a:txBody>
                  <a:tcPr marL="55984" marR="55984" marT="0" marB="0" anchor="ctr"/>
                </a:tc>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Vùng nguồn được liên kết với mục nhập nhật ký lưu lượng.</a:t>
                      </a:r>
                      <a:endParaRPr lang="en-US" sz="900">
                        <a:effectLst/>
                        <a:latin typeface="Arial" panose="020B0604020202020204" pitchFamily="34" charset="0"/>
                        <a:ea typeface="Calibri"/>
                        <a:cs typeface="Arial" panose="020B0604020202020204" pitchFamily="34" charset="0"/>
                      </a:endParaRPr>
                    </a:p>
                  </a:txBody>
                  <a:tcPr marL="55984" marR="55984" marT="0" marB="0" anchor="ctr"/>
                </a:tc>
                <a:extLst>
                  <a:ext uri="{0D108BD9-81ED-4DB2-BD59-A6C34878D82A}">
                    <a16:rowId xmlns:a16="http://schemas.microsoft.com/office/drawing/2014/main" val="10004"/>
                  </a:ext>
                </a:extLst>
              </a:tr>
              <a:tr h="674119">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Thời gian được tạo</a:t>
                      </a:r>
                      <a:endParaRPr lang="en-US" sz="900">
                        <a:effectLst/>
                        <a:latin typeface="Arial" panose="020B0604020202020204" pitchFamily="34" charset="0"/>
                        <a:ea typeface="Calibri"/>
                        <a:cs typeface="Arial" panose="020B0604020202020204" pitchFamily="34" charset="0"/>
                      </a:endParaRPr>
                    </a:p>
                  </a:txBody>
                  <a:tcPr marL="55984" marR="55984" marT="0" marB="0" anchor="ctr"/>
                </a:tc>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Ngày và giờ thiết bị tạo mục nhập nhật ký</a:t>
                      </a:r>
                      <a:endParaRPr lang="en-US" sz="900">
                        <a:effectLst/>
                        <a:latin typeface="Arial" panose="020B0604020202020204" pitchFamily="34" charset="0"/>
                        <a:ea typeface="Calibri"/>
                        <a:cs typeface="Arial" panose="020B0604020202020204" pitchFamily="34" charset="0"/>
                      </a:endParaRPr>
                    </a:p>
                  </a:txBody>
                  <a:tcPr marL="55984" marR="55984" marT="0" marB="0" anchor="ctr"/>
                </a:tc>
                <a:extLst>
                  <a:ext uri="{0D108BD9-81ED-4DB2-BD59-A6C34878D82A}">
                    <a16:rowId xmlns:a16="http://schemas.microsoft.com/office/drawing/2014/main" val="10005"/>
                  </a:ext>
                </a:extLst>
              </a:tr>
              <a:tr h="674119">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Người dùng</a:t>
                      </a:r>
                      <a:endParaRPr lang="en-US" sz="900">
                        <a:effectLst/>
                        <a:latin typeface="Arial" panose="020B0604020202020204" pitchFamily="34" charset="0"/>
                        <a:ea typeface="Calibri"/>
                        <a:cs typeface="Arial" panose="020B0604020202020204" pitchFamily="34" charset="0"/>
                      </a:endParaRPr>
                    </a:p>
                  </a:txBody>
                  <a:tcPr marL="55984" marR="55984" marT="0" marB="0" anchor="ctr"/>
                </a:tc>
                <a:tc>
                  <a:txBody>
                    <a:bodyPr/>
                    <a:lstStyle/>
                    <a:p>
                      <a:pPr>
                        <a:lnSpc>
                          <a:spcPct val="107000"/>
                        </a:lnSpc>
                        <a:spcAft>
                          <a:spcPts val="0"/>
                        </a:spcAft>
                        <a:tabLst>
                          <a:tab pos="895350" algn="l"/>
                        </a:tabLst>
                      </a:pPr>
                      <a:r>
                        <a:rPr lang="en-US" sz="1600">
                          <a:effectLst/>
                          <a:latin typeface="Arial" panose="020B0604020202020204" pitchFamily="34" charset="0"/>
                          <a:cs typeface="Arial" panose="020B0604020202020204" pitchFamily="34" charset="0"/>
                        </a:rPr>
                        <a:t>Người dùng được liên kết với mục nhập nhật ký này</a:t>
                      </a:r>
                      <a:endParaRPr lang="en-US" sz="900">
                        <a:effectLst/>
                        <a:latin typeface="Arial" panose="020B0604020202020204" pitchFamily="34" charset="0"/>
                        <a:ea typeface="Calibri"/>
                        <a:cs typeface="Arial" panose="020B0604020202020204" pitchFamily="34" charset="0"/>
                      </a:endParaRPr>
                    </a:p>
                  </a:txBody>
                  <a:tcPr marL="55984" marR="55984" marT="0" marB="0" anchor="ctr"/>
                </a:tc>
                <a:extLst>
                  <a:ext uri="{0D108BD9-81ED-4DB2-BD59-A6C34878D82A}">
                    <a16:rowId xmlns:a16="http://schemas.microsoft.com/office/drawing/2014/main" val="10006"/>
                  </a:ext>
                </a:extLst>
              </a:tr>
            </a:tbl>
          </a:graphicData>
        </a:graphic>
      </p:graphicFrame>
      <p:sp>
        <p:nvSpPr>
          <p:cNvPr id="7" name="Oval 6"/>
          <p:cNvSpPr/>
          <p:nvPr/>
        </p:nvSpPr>
        <p:spPr>
          <a:xfrm>
            <a:off x="11288419" y="6258349"/>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68</a:t>
            </a:r>
          </a:p>
        </p:txBody>
      </p:sp>
    </p:spTree>
    <p:extLst>
      <p:ext uri="{BB962C8B-B14F-4D97-AF65-F5344CB8AC3E}">
        <p14:creationId xmlns:p14="http://schemas.microsoft.com/office/powerpoint/2010/main" val="967395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p:nvPr>
        </p:nvSpPr>
        <p:spPr>
          <a:xfrm>
            <a:off x="1775520" y="1604074"/>
            <a:ext cx="8640960" cy="1587395"/>
          </a:xfrm>
          <a:noFill/>
          <a:ln w="19050">
            <a:noFill/>
          </a:ln>
          <a:effectLst/>
        </p:spPr>
        <p:style>
          <a:lnRef idx="2">
            <a:schemeClr val="dk1"/>
          </a:lnRef>
          <a:fillRef idx="1">
            <a:schemeClr val="lt1"/>
          </a:fillRef>
          <a:effectRef idx="0">
            <a:schemeClr val="dk1"/>
          </a:effectRef>
          <a:fontRef idx="minor">
            <a:schemeClr val="dk1"/>
          </a:fontRef>
        </p:style>
        <p:txBody>
          <a:bodyPr numCol="2" anchor="t">
            <a:noAutofit/>
          </a:bodyPr>
          <a:lstStyle/>
          <a:p>
            <a:pPr marL="71755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Ngày và giờ</a:t>
            </a:r>
          </a:p>
          <a:p>
            <a:pPr marL="71755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Địa chỉ IP của thiết bị</a:t>
            </a:r>
          </a:p>
          <a:p>
            <a:pPr marL="71755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Kiểu tấn công</a:t>
            </a:r>
          </a:p>
          <a:p>
            <a:pPr marL="71755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Địa chỉ nguồn</a:t>
            </a:r>
          </a:p>
          <a:p>
            <a:pPr marL="45720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Cổng nguồn</a:t>
            </a:r>
          </a:p>
          <a:p>
            <a:pPr marL="45720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Địa chỉ đích</a:t>
            </a:r>
          </a:p>
          <a:p>
            <a:pPr marL="457200" indent="-457200">
              <a:spcBef>
                <a:spcPts val="300"/>
              </a:spcBef>
              <a:spcAft>
                <a:spcPts val="300"/>
              </a:spcAft>
              <a:buFont typeface="+mj-lt"/>
              <a:buAutoNum type="arabicPeriod"/>
            </a:pPr>
            <a:r>
              <a:rPr lang="en-US" sz="2000">
                <a:latin typeface="Arial" panose="020B0604020202020204" pitchFamily="34" charset="0"/>
                <a:cs typeface="Arial" panose="020B0604020202020204" pitchFamily="34" charset="0"/>
              </a:rPr>
              <a:t>Mức độ nghiêm trọng của cuộc tấn công</a:t>
            </a:r>
          </a:p>
        </p:txBody>
      </p:sp>
      <p:sp>
        <p:nvSpPr>
          <p:cNvPr id="9" name="Rectangle 8"/>
          <p:cNvSpPr/>
          <p:nvPr/>
        </p:nvSpPr>
        <p:spPr>
          <a:xfrm>
            <a:off x="1250430" y="915331"/>
            <a:ext cx="9584906" cy="523220"/>
          </a:xfrm>
          <a:prstGeom prst="rect">
            <a:avLst/>
          </a:prstGeom>
        </p:spPr>
        <p:txBody>
          <a:bodyPr wrap="square">
            <a:spAutoFit/>
          </a:bodyPr>
          <a:lstStyle/>
          <a:p>
            <a:r>
              <a:rPr lang="en-US" sz="2800">
                <a:latin typeface="Arial" panose="020B0604020202020204" pitchFamily="34" charset="0"/>
                <a:cs typeface="Arial" panose="020B0604020202020204" pitchFamily="34" charset="0"/>
              </a:rPr>
              <a:t>Thông tin chi tiết do IDS cung cấp trong nhật ký bao gồm:</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203599"/>
            <a:ext cx="8027115" cy="3321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1327904" y="623731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69</a:t>
            </a:r>
          </a:p>
        </p:txBody>
      </p:sp>
      <p:sp>
        <p:nvSpPr>
          <p:cNvPr id="10" name="Title 1">
            <a:extLst>
              <a:ext uri="{FF2B5EF4-FFF2-40B4-BE49-F238E27FC236}">
                <a16:creationId xmlns:a16="http://schemas.microsoft.com/office/drawing/2014/main" id="{AE473E56-9270-7323-29AC-4555317D4D4D}"/>
              </a:ext>
            </a:extLst>
          </p:cNvPr>
          <p:cNvSpPr>
            <a:spLocks noGrp="1"/>
          </p:cNvSpPr>
          <p:nvPr>
            <p:ph type="title"/>
          </p:nvPr>
        </p:nvSpPr>
        <p:spPr>
          <a:xfrm>
            <a:off x="1981200" y="0"/>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Phân tích IDS Logs: Juniper</a:t>
            </a:r>
          </a:p>
        </p:txBody>
      </p:sp>
      <p:cxnSp>
        <p:nvCxnSpPr>
          <p:cNvPr id="11" name="Google Shape;127;p4">
            <a:extLst>
              <a:ext uri="{FF2B5EF4-FFF2-40B4-BE49-F238E27FC236}">
                <a16:creationId xmlns:a16="http://schemas.microsoft.com/office/drawing/2014/main" id="{C648CD58-FE26-2089-D178-433F9A9ADE7A}"/>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68144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4"/>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28" name="Google Shape;128;p4"/>
          <p:cNvSpPr/>
          <p:nvPr/>
        </p:nvSpPr>
        <p:spPr>
          <a:xfrm>
            <a:off x="11369963" y="6225309"/>
            <a:ext cx="637310" cy="52647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00"/>
                </a:solidFill>
                <a:latin typeface="Calibri"/>
                <a:ea typeface="Calibri"/>
                <a:cs typeface="Calibri"/>
                <a:sym typeface="Calibri"/>
              </a:rPr>
              <a:t>7</a:t>
            </a:r>
            <a:endParaRPr sz="2000" b="1">
              <a:solidFill>
                <a:srgbClr val="FFFF00"/>
              </a:solidFill>
              <a:latin typeface="Calibri"/>
              <a:ea typeface="Calibri"/>
              <a:cs typeface="Calibri"/>
              <a:sym typeface="Calibri"/>
            </a:endParaRPr>
          </a:p>
        </p:txBody>
      </p:sp>
      <p:sp>
        <p:nvSpPr>
          <p:cNvPr id="129" name="Google Shape;129;p4"/>
          <p:cNvSpPr txBox="1"/>
          <p:nvPr/>
        </p:nvSpPr>
        <p:spPr>
          <a:xfrm>
            <a:off x="1320248" y="17324"/>
            <a:ext cx="955150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Arial" panose="020B0604020202020204" pitchFamily="34" charset="0"/>
                <a:cs typeface="Arial" panose="020B0604020202020204" pitchFamily="34" charset="0"/>
              </a:rPr>
              <a:t>Khám nghiệm và phân tích thời gian thực</a:t>
            </a:r>
            <a:endParaRPr b="1"/>
          </a:p>
        </p:txBody>
      </p:sp>
      <p:sp>
        <p:nvSpPr>
          <p:cNvPr id="3" name="TextBox 2">
            <a:extLst>
              <a:ext uri="{FF2B5EF4-FFF2-40B4-BE49-F238E27FC236}">
                <a16:creationId xmlns:a16="http://schemas.microsoft.com/office/drawing/2014/main" id="{1D3E05E1-21FC-0B97-BA0B-0EDB56A84A1B}"/>
              </a:ext>
            </a:extLst>
          </p:cNvPr>
          <p:cNvSpPr txBox="1"/>
          <p:nvPr/>
        </p:nvSpPr>
        <p:spPr>
          <a:xfrm>
            <a:off x="636104" y="1140193"/>
            <a:ext cx="10863470" cy="523220"/>
          </a:xfrm>
          <a:prstGeom prst="rect">
            <a:avLst/>
          </a:prstGeom>
          <a:noFill/>
        </p:spPr>
        <p:txBody>
          <a:bodyPr wrap="square">
            <a:spAutoFit/>
          </a:bodyPr>
          <a:lstStyle/>
          <a:p>
            <a:r>
              <a:rPr lang="en-US" sz="2800">
                <a:latin typeface="Arial" panose="020B0604020202020204" pitchFamily="34" charset="0"/>
                <a:cs typeface="Arial" panose="020B0604020202020204" pitchFamily="34" charset="0"/>
              </a:rPr>
              <a:t>Điều tra dựa trên nhật ký được chia làm 02 loại:</a:t>
            </a:r>
          </a:p>
        </p:txBody>
      </p:sp>
      <p:grpSp>
        <p:nvGrpSpPr>
          <p:cNvPr id="4" name="Group 3">
            <a:extLst>
              <a:ext uri="{FF2B5EF4-FFF2-40B4-BE49-F238E27FC236}">
                <a16:creationId xmlns:a16="http://schemas.microsoft.com/office/drawing/2014/main" id="{0AD62933-DBBF-09D1-4413-43353590CE17}"/>
              </a:ext>
            </a:extLst>
          </p:cNvPr>
          <p:cNvGrpSpPr/>
          <p:nvPr/>
        </p:nvGrpSpPr>
        <p:grpSpPr>
          <a:xfrm>
            <a:off x="611560" y="2005688"/>
            <a:ext cx="2376264" cy="1800200"/>
            <a:chOff x="395536" y="2132856"/>
            <a:chExt cx="2376264" cy="1800200"/>
          </a:xfrm>
        </p:grpSpPr>
        <p:sp>
          <p:nvSpPr>
            <p:cNvPr id="5" name="Rectangle 4">
              <a:extLst>
                <a:ext uri="{FF2B5EF4-FFF2-40B4-BE49-F238E27FC236}">
                  <a16:creationId xmlns:a16="http://schemas.microsoft.com/office/drawing/2014/main" id="{BD1BF7FC-E6BD-1A9F-EADE-ABEB1134CD05}"/>
                </a:ext>
              </a:extLst>
            </p:cNvPr>
            <p:cNvSpPr/>
            <p:nvPr/>
          </p:nvSpPr>
          <p:spPr>
            <a:xfrm>
              <a:off x="395536" y="2132856"/>
              <a:ext cx="2376264" cy="432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bg1"/>
                  </a:solidFill>
                </a:rPr>
                <a:t>Khám nghiệm</a:t>
              </a:r>
            </a:p>
          </p:txBody>
        </p:sp>
        <p:sp>
          <p:nvSpPr>
            <p:cNvPr id="6" name="Rectangle 5">
              <a:extLst>
                <a:ext uri="{FF2B5EF4-FFF2-40B4-BE49-F238E27FC236}">
                  <a16:creationId xmlns:a16="http://schemas.microsoft.com/office/drawing/2014/main" id="{95E3AEC4-A025-8931-1AA0-F9C39475C8C2}"/>
                </a:ext>
              </a:extLst>
            </p:cNvPr>
            <p:cNvSpPr/>
            <p:nvPr/>
          </p:nvSpPr>
          <p:spPr>
            <a:xfrm>
              <a:off x="395536" y="2564904"/>
              <a:ext cx="2376264" cy="1368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bg1"/>
                  </a:solidFill>
                </a:rPr>
                <a:t>Khám nghiệm nhật ký được thực hiện cho việc điều tra của một thứ gì đó đã xảy ra</a:t>
              </a:r>
            </a:p>
          </p:txBody>
        </p:sp>
      </p:grpSp>
      <p:grpSp>
        <p:nvGrpSpPr>
          <p:cNvPr id="7" name="Group 6">
            <a:extLst>
              <a:ext uri="{FF2B5EF4-FFF2-40B4-BE49-F238E27FC236}">
                <a16:creationId xmlns:a16="http://schemas.microsoft.com/office/drawing/2014/main" id="{53772038-B9A2-5723-AC29-EA3400F0CC66}"/>
              </a:ext>
            </a:extLst>
          </p:cNvPr>
          <p:cNvGrpSpPr/>
          <p:nvPr/>
        </p:nvGrpSpPr>
        <p:grpSpPr>
          <a:xfrm>
            <a:off x="8391874" y="4362479"/>
            <a:ext cx="2664296" cy="1561946"/>
            <a:chOff x="6228184" y="4099302"/>
            <a:chExt cx="2664296" cy="1561946"/>
          </a:xfrm>
        </p:grpSpPr>
        <p:sp>
          <p:nvSpPr>
            <p:cNvPr id="8" name="Rectangle 7">
              <a:extLst>
                <a:ext uri="{FF2B5EF4-FFF2-40B4-BE49-F238E27FC236}">
                  <a16:creationId xmlns:a16="http://schemas.microsoft.com/office/drawing/2014/main" id="{2CC5F261-EA61-F0C3-3098-3B52585CD625}"/>
                </a:ext>
              </a:extLst>
            </p:cNvPr>
            <p:cNvSpPr/>
            <p:nvPr/>
          </p:nvSpPr>
          <p:spPr>
            <a:xfrm>
              <a:off x="6228184" y="4099302"/>
              <a:ext cx="266429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Phân tích thời gian thực</a:t>
              </a:r>
            </a:p>
          </p:txBody>
        </p:sp>
        <p:sp>
          <p:nvSpPr>
            <p:cNvPr id="9" name="Rectangle 8">
              <a:extLst>
                <a:ext uri="{FF2B5EF4-FFF2-40B4-BE49-F238E27FC236}">
                  <a16:creationId xmlns:a16="http://schemas.microsoft.com/office/drawing/2014/main" id="{85EE5BD0-7459-D626-4892-251377C1CE51}"/>
                </a:ext>
              </a:extLst>
            </p:cNvPr>
            <p:cNvSpPr/>
            <p:nvPr/>
          </p:nvSpPr>
          <p:spPr>
            <a:xfrm>
              <a:off x="6228184" y="4531350"/>
              <a:ext cx="2664296" cy="1129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Phân tích thời gian thực được thực hiện trong quá trình diễn ra</a:t>
              </a:r>
            </a:p>
          </p:txBody>
        </p:sp>
      </p:grpSp>
      <p:pic>
        <p:nvPicPr>
          <p:cNvPr id="10" name="Picture 9">
            <a:extLst>
              <a:ext uri="{FF2B5EF4-FFF2-40B4-BE49-F238E27FC236}">
                <a16:creationId xmlns:a16="http://schemas.microsoft.com/office/drawing/2014/main" id="{8EC0E307-EF2D-88AC-5E65-1C15409766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1234" y="5050298"/>
            <a:ext cx="1296144" cy="1296144"/>
          </a:xfrm>
          <a:prstGeom prst="rect">
            <a:avLst/>
          </a:prstGeom>
        </p:spPr>
      </p:pic>
      <p:sp>
        <p:nvSpPr>
          <p:cNvPr id="11" name="Right Arrow 8">
            <a:extLst>
              <a:ext uri="{FF2B5EF4-FFF2-40B4-BE49-F238E27FC236}">
                <a16:creationId xmlns:a16="http://schemas.microsoft.com/office/drawing/2014/main" id="{4B936997-8879-ABD3-A545-DC8AA1651AE3}"/>
              </a:ext>
            </a:extLst>
          </p:cNvPr>
          <p:cNvSpPr/>
          <p:nvPr/>
        </p:nvSpPr>
        <p:spPr>
          <a:xfrm rot="19980912">
            <a:off x="2323999" y="3560332"/>
            <a:ext cx="7366586" cy="500961"/>
          </a:xfrm>
          <a:prstGeom prst="rightArrow">
            <a:avLst>
              <a:gd name="adj1" fmla="val 50000"/>
              <a:gd name="adj2" fmla="val 80491"/>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C385296-0C4B-7F7E-E810-662FFA5DEC5C}"/>
              </a:ext>
            </a:extLst>
          </p:cNvPr>
          <p:cNvSpPr/>
          <p:nvPr/>
        </p:nvSpPr>
        <p:spPr>
          <a:xfrm>
            <a:off x="4806262" y="2790470"/>
            <a:ext cx="2234920" cy="213835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a:ln w="12700">
                  <a:noFill/>
                  <a:prstDash val="solid"/>
                </a:ln>
                <a:solidFill>
                  <a:schemeClr val="bg1"/>
                </a:solidFill>
                <a:effectLst>
                  <a:outerShdw blurRad="41275" dist="20320" dir="1800000" algn="tl" rotWithShape="0">
                    <a:srgbClr val="000000">
                      <a:alpha val="40000"/>
                    </a:srgbClr>
                  </a:outerShdw>
                </a:effectLst>
                <a:latin typeface="Arial" panose="020B0604020202020204" pitchFamily="34" charset="0"/>
                <a:cs typeface="Arial" panose="020B0604020202020204" pitchFamily="34" charset="0"/>
              </a:rPr>
              <a:t>Điều tra dựa trên nhật ký</a:t>
            </a:r>
          </a:p>
        </p:txBody>
      </p:sp>
      <p:sp>
        <p:nvSpPr>
          <p:cNvPr id="13" name="Oval 12">
            <a:extLst>
              <a:ext uri="{FF2B5EF4-FFF2-40B4-BE49-F238E27FC236}">
                <a16:creationId xmlns:a16="http://schemas.microsoft.com/office/drawing/2014/main" id="{3AF15BDF-334C-EB9B-2DF0-6C0CC7521474}"/>
              </a:ext>
            </a:extLst>
          </p:cNvPr>
          <p:cNvSpPr/>
          <p:nvPr/>
        </p:nvSpPr>
        <p:spPr>
          <a:xfrm>
            <a:off x="3259426" y="4453955"/>
            <a:ext cx="936104" cy="9361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C7B9E58-4E2C-0228-71A7-CC16BA13D966}"/>
              </a:ext>
            </a:extLst>
          </p:cNvPr>
          <p:cNvSpPr/>
          <p:nvPr/>
        </p:nvSpPr>
        <p:spPr>
          <a:xfrm>
            <a:off x="7542232" y="2254000"/>
            <a:ext cx="1008112"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9CE2A54-3D21-C226-3F29-011F80DE24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4122" y="1591168"/>
            <a:ext cx="650250" cy="650250"/>
          </a:xfrm>
          <a:prstGeom prst="rect">
            <a:avLst/>
          </a:prstGeom>
        </p:spPr>
      </p:pic>
      <p:sp>
        <p:nvSpPr>
          <p:cNvPr id="16" name="Rectangle 15">
            <a:extLst>
              <a:ext uri="{FF2B5EF4-FFF2-40B4-BE49-F238E27FC236}">
                <a16:creationId xmlns:a16="http://schemas.microsoft.com/office/drawing/2014/main" id="{ADA113F7-A800-3CBD-DFB4-304A394C387A}"/>
              </a:ext>
            </a:extLst>
          </p:cNvPr>
          <p:cNvSpPr/>
          <p:nvPr/>
        </p:nvSpPr>
        <p:spPr>
          <a:xfrm>
            <a:off x="2987824" y="5871623"/>
            <a:ext cx="5747661" cy="707886"/>
          </a:xfrm>
          <a:prstGeom prst="rect">
            <a:avLst/>
          </a:prstGeom>
        </p:spPr>
        <p:txBody>
          <a:bodyPr wrap="square">
            <a:spAutoFit/>
          </a:bodyPr>
          <a:lstStyle/>
          <a:p>
            <a:r>
              <a:rPr lang="en-US" sz="2000">
                <a:solidFill>
                  <a:srgbClr val="FF0000"/>
                </a:solidFill>
                <a:latin typeface="Arial" panose="020B0604020202020204" pitchFamily="34" charset="0"/>
                <a:cs typeface="Arial" panose="020B0604020202020204" pitchFamily="34" charset="0"/>
              </a:rPr>
              <a:t>Note</a:t>
            </a:r>
            <a:r>
              <a:rPr lang="en-US" sz="2000">
                <a:latin typeface="Arial" panose="020B0604020202020204" pitchFamily="34" charset="0"/>
                <a:cs typeface="Arial" panose="020B0604020202020204" pitchFamily="34" charset="0"/>
              </a:rPr>
              <a:t>: Thực tế, IDS phân tích thời gian thực, trái lại điều tra dựa trên kết quả đã xảy ra</a:t>
            </a:r>
          </a:p>
        </p:txBody>
      </p:sp>
    </p:spTree>
    <p:extLst>
      <p:ext uri="{BB962C8B-B14F-4D97-AF65-F5344CB8AC3E}">
        <p14:creationId xmlns:p14="http://schemas.microsoft.com/office/powerpoint/2010/main" val="669740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1869"/>
            <a:ext cx="8229600" cy="706091"/>
          </a:xfrm>
        </p:spPr>
        <p:txBody>
          <a:bodyPr>
            <a:noAutofit/>
          </a:bodyPr>
          <a:lstStyle/>
          <a:p>
            <a:r>
              <a:rPr lang="en-US" sz="3200" b="1">
                <a:solidFill>
                  <a:srgbClr val="FF0000"/>
                </a:solidFill>
                <a:latin typeface="Arial" panose="020B0604020202020204" pitchFamily="34" charset="0"/>
                <a:cs typeface="Arial" panose="020B0604020202020204" pitchFamily="34" charset="0"/>
              </a:rPr>
              <a:t>Phân tích IDS Logs: CheckPoint</a:t>
            </a:r>
          </a:p>
        </p:txBody>
      </p:sp>
      <p:sp>
        <p:nvSpPr>
          <p:cNvPr id="3" name="Content Placeholder 2"/>
          <p:cNvSpPr>
            <a:spLocks noGrp="1"/>
          </p:cNvSpPr>
          <p:nvPr>
            <p:ph idx="1"/>
          </p:nvPr>
        </p:nvSpPr>
        <p:spPr>
          <a:xfrm>
            <a:off x="145502" y="813413"/>
            <a:ext cx="8640960" cy="3099563"/>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marL="457200" indent="-457200">
              <a:spcBef>
                <a:spcPts val="400"/>
              </a:spcBef>
              <a:spcAft>
                <a:spcPts val="400"/>
              </a:spcAft>
              <a:buFont typeface="Wingdings" panose="05000000000000000000" pitchFamily="2" charset="2"/>
              <a:buChar char="q"/>
            </a:pPr>
            <a:r>
              <a:rPr lang="en-US" sz="2000">
                <a:latin typeface="Arial" panose="020B0604020202020204" pitchFamily="34" charset="0"/>
                <a:cs typeface="Arial" panose="020B0604020202020204" pitchFamily="34" charset="0"/>
              </a:rPr>
              <a:t>Điểm kiểm soát IPS có một </a:t>
            </a:r>
            <a:r>
              <a:rPr lang="en-US" sz="2000">
                <a:solidFill>
                  <a:srgbClr val="FF0000"/>
                </a:solidFill>
                <a:latin typeface="Arial" panose="020B0604020202020204" pitchFamily="34" charset="0"/>
                <a:cs typeface="Arial" panose="020B0604020202020204" pitchFamily="34" charset="0"/>
              </a:rPr>
              <a:t>phần mềm tích hợp sẵn </a:t>
            </a:r>
            <a:r>
              <a:rPr lang="en-US" sz="2000">
                <a:latin typeface="Arial" panose="020B0604020202020204" pitchFamily="34" charset="0"/>
                <a:cs typeface="Arial" panose="020B0604020202020204" pitchFamily="34" charset="0"/>
              </a:rPr>
              <a:t>để quản lý thiết bị</a:t>
            </a:r>
          </a:p>
          <a:p>
            <a:pPr marL="457200" indent="-457200">
              <a:spcBef>
                <a:spcPts val="400"/>
              </a:spcBef>
              <a:spcAft>
                <a:spcPts val="400"/>
              </a:spcAft>
              <a:buFont typeface="Wingdings" panose="05000000000000000000" pitchFamily="2" charset="2"/>
              <a:buChar char="q"/>
            </a:pPr>
            <a:r>
              <a:rPr lang="en-US" sz="2000">
                <a:latin typeface="Arial" panose="020B0604020202020204" pitchFamily="34" charset="0"/>
                <a:cs typeface="Arial" panose="020B0604020202020204" pitchFamily="34" charset="0"/>
              </a:rPr>
              <a:t>Người dùng có thể xem và phân tích nhật ký bằng phần mềm này</a:t>
            </a:r>
          </a:p>
          <a:p>
            <a:pPr marL="457200" indent="-457200">
              <a:spcBef>
                <a:spcPts val="400"/>
              </a:spcBef>
              <a:spcAft>
                <a:spcPts val="400"/>
              </a:spcAft>
              <a:buFont typeface="Wingdings" panose="05000000000000000000" pitchFamily="2" charset="2"/>
              <a:buChar char="q"/>
            </a:pPr>
            <a:r>
              <a:rPr lang="en-US" sz="2000">
                <a:latin typeface="Arial" panose="020B0604020202020204" pitchFamily="34" charset="0"/>
                <a:cs typeface="Arial" panose="020B0604020202020204" pitchFamily="34" charset="0"/>
              </a:rPr>
              <a:t>Các bước để xem và truy cập nhật ký trong </a:t>
            </a:r>
            <a:r>
              <a:rPr lang="en-US" sz="2000">
                <a:solidFill>
                  <a:srgbClr val="FF0000"/>
                </a:solidFill>
                <a:latin typeface="Arial" panose="020B0604020202020204" pitchFamily="34" charset="0"/>
                <a:cs typeface="Arial" panose="020B0604020202020204" pitchFamily="34" charset="0"/>
              </a:rPr>
              <a:t>điểm kiểm soát IDS</a:t>
            </a:r>
            <a:r>
              <a:rPr lang="en-US" sz="2000">
                <a:latin typeface="Arial" panose="020B0604020202020204" pitchFamily="34" charset="0"/>
                <a:cs typeface="Arial" panose="020B0604020202020204" pitchFamily="34" charset="0"/>
              </a:rPr>
              <a:t>:</a:t>
            </a:r>
          </a:p>
          <a:p>
            <a:pPr marL="0" indent="0">
              <a:spcBef>
                <a:spcPts val="400"/>
              </a:spcBef>
              <a:spcAft>
                <a:spcPts val="400"/>
              </a:spcAft>
              <a:buNone/>
            </a:pPr>
            <a:endParaRPr lang="en-US" sz="2000">
              <a:latin typeface="Arial" panose="020B0604020202020204" pitchFamily="34" charset="0"/>
              <a:cs typeface="Arial" panose="020B0604020202020204" pitchFamily="34" charset="0"/>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354" y="2464381"/>
            <a:ext cx="7978775" cy="259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1327904" y="623281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70</a:t>
            </a:r>
          </a:p>
        </p:txBody>
      </p:sp>
      <p:cxnSp>
        <p:nvCxnSpPr>
          <p:cNvPr id="6" name="Google Shape;127;p4">
            <a:extLst>
              <a:ext uri="{FF2B5EF4-FFF2-40B4-BE49-F238E27FC236}">
                <a16:creationId xmlns:a16="http://schemas.microsoft.com/office/drawing/2014/main" id="{5A8ECA00-4842-7EBF-E6BF-D50A307F2E7A}"/>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8" name="Content Placeholder 2">
            <a:extLst>
              <a:ext uri="{FF2B5EF4-FFF2-40B4-BE49-F238E27FC236}">
                <a16:creationId xmlns:a16="http://schemas.microsoft.com/office/drawing/2014/main" id="{BCB4DFF1-0905-351A-2E96-348E705286C2}"/>
              </a:ext>
            </a:extLst>
          </p:cNvPr>
          <p:cNvSpPr txBox="1">
            <a:spLocks/>
          </p:cNvSpPr>
          <p:nvPr/>
        </p:nvSpPr>
        <p:spPr>
          <a:xfrm>
            <a:off x="145502" y="2118821"/>
            <a:ext cx="3412707" cy="3099563"/>
          </a:xfrm>
          <a:prstGeom prst="rect">
            <a:avLst/>
          </a:prstGeom>
          <a:noFill/>
          <a:ln w="1905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717550">
              <a:spcBef>
                <a:spcPts val="400"/>
              </a:spcBef>
              <a:spcAft>
                <a:spcPts val="400"/>
              </a:spcAft>
            </a:pPr>
            <a:r>
              <a:rPr lang="en-US" sz="2000">
                <a:latin typeface="Arial" panose="020B0604020202020204" pitchFamily="34" charset="0"/>
                <a:cs typeface="Arial" panose="020B0604020202020204" pitchFamily="34" charset="0"/>
              </a:rPr>
              <a:t>Đi tới Smart Dashboard, nhấp vào </a:t>
            </a:r>
            <a:r>
              <a:rPr lang="en-US" sz="2000">
                <a:solidFill>
                  <a:srgbClr val="FF0000"/>
                </a:solidFill>
                <a:latin typeface="Arial" panose="020B0604020202020204" pitchFamily="34" charset="0"/>
                <a:cs typeface="Arial" panose="020B0604020202020204" pitchFamily="34" charset="0"/>
              </a:rPr>
              <a:t>SmartConsole</a:t>
            </a:r>
            <a:r>
              <a:rPr lang="en-US" sz="2000">
                <a:latin typeface="Arial" panose="020B0604020202020204" pitchFamily="34" charset="0"/>
                <a:cs typeface="Arial" panose="020B0604020202020204" pitchFamily="34" charset="0"/>
              </a:rPr>
              <a:t> chọn </a:t>
            </a:r>
            <a:r>
              <a:rPr lang="en-US" sz="2000">
                <a:solidFill>
                  <a:srgbClr val="FF0000"/>
                </a:solidFill>
                <a:latin typeface="Arial" panose="020B0604020202020204" pitchFamily="34" charset="0"/>
                <a:cs typeface="Arial" panose="020B0604020202020204" pitchFamily="34" charset="0"/>
              </a:rPr>
              <a:t>SmartView Tracker</a:t>
            </a:r>
          </a:p>
          <a:p>
            <a:pPr marL="717550">
              <a:spcBef>
                <a:spcPts val="400"/>
              </a:spcBef>
              <a:spcAft>
                <a:spcPts val="400"/>
              </a:spcAft>
            </a:pPr>
            <a:r>
              <a:rPr lang="en-US" sz="2000">
                <a:latin typeface="Arial" panose="020B0604020202020204" pitchFamily="34" charset="0"/>
                <a:cs typeface="Arial" panose="020B0604020202020204" pitchFamily="34" charset="0"/>
              </a:rPr>
              <a:t>Chọn tab </a:t>
            </a:r>
            <a:r>
              <a:rPr lang="en-US" sz="2000">
                <a:solidFill>
                  <a:srgbClr val="FF0000"/>
                </a:solidFill>
                <a:latin typeface="Arial" panose="020B0604020202020204" pitchFamily="34" charset="0"/>
                <a:cs typeface="Arial" panose="020B0604020202020204" pitchFamily="34" charset="0"/>
              </a:rPr>
              <a:t>Network &amp; Endpoint</a:t>
            </a:r>
            <a:r>
              <a:rPr lang="en-US" sz="2000">
                <a:latin typeface="Arial" panose="020B0604020202020204" pitchFamily="34" charset="0"/>
                <a:cs typeface="Arial" panose="020B0604020202020204" pitchFamily="34" charset="0"/>
              </a:rPr>
              <a:t>, mở rộng </a:t>
            </a:r>
            <a:r>
              <a:rPr lang="en-US" sz="2000">
                <a:solidFill>
                  <a:srgbClr val="FF0000"/>
                </a:solidFill>
                <a:latin typeface="Arial" panose="020B0604020202020204" pitchFamily="34" charset="0"/>
                <a:cs typeface="Arial" panose="020B0604020202020204" pitchFamily="34" charset="0"/>
              </a:rPr>
              <a:t>Predefined</a:t>
            </a:r>
            <a:r>
              <a:rPr lang="en-US" sz="2000">
                <a:latin typeface="Arial" panose="020B0604020202020204" pitchFamily="34" charset="0"/>
                <a:cs typeface="Arial" panose="020B0604020202020204" pitchFamily="34" charset="0"/>
              </a:rPr>
              <a:t> -&gt; </a:t>
            </a:r>
            <a:r>
              <a:rPr lang="en-US" sz="2000">
                <a:solidFill>
                  <a:srgbClr val="FF0000"/>
                </a:solidFill>
                <a:latin typeface="Arial" panose="020B0604020202020204" pitchFamily="34" charset="0"/>
                <a:cs typeface="Arial" panose="020B0604020202020204" pitchFamily="34" charset="0"/>
              </a:rPr>
              <a:t>Network Security Blades</a:t>
            </a:r>
            <a:r>
              <a:rPr lang="en-US" sz="2000">
                <a:latin typeface="Arial" panose="020B0604020202020204" pitchFamily="34" charset="0"/>
                <a:cs typeface="Arial" panose="020B0604020202020204" pitchFamily="34" charset="0"/>
              </a:rPr>
              <a:t> -&gt; </a:t>
            </a:r>
            <a:r>
              <a:rPr lang="en-US" sz="2000">
                <a:solidFill>
                  <a:srgbClr val="FF0000"/>
                </a:solidFill>
                <a:latin typeface="Arial" panose="020B0604020202020204" pitchFamily="34" charset="0"/>
                <a:cs typeface="Arial" panose="020B0604020202020204" pitchFamily="34" charset="0"/>
              </a:rPr>
              <a:t>IPS Blade</a:t>
            </a:r>
          </a:p>
          <a:p>
            <a:pPr marL="717550">
              <a:spcBef>
                <a:spcPts val="400"/>
              </a:spcBef>
              <a:spcAft>
                <a:spcPts val="400"/>
              </a:spcAft>
            </a:pPr>
            <a:r>
              <a:rPr lang="en-US" sz="2000">
                <a:latin typeface="Arial" panose="020B0604020202020204" pitchFamily="34" charset="0"/>
                <a:cs typeface="Arial" panose="020B0604020202020204" pitchFamily="34" charset="0"/>
              </a:rPr>
              <a:t>Bấm đúp vào </a:t>
            </a:r>
            <a:r>
              <a:rPr lang="en-US" sz="2000">
                <a:solidFill>
                  <a:srgbClr val="FF0000"/>
                </a:solidFill>
                <a:latin typeface="Arial" panose="020B0604020202020204" pitchFamily="34" charset="0"/>
                <a:cs typeface="Arial" panose="020B0604020202020204" pitchFamily="34" charset="0"/>
              </a:rPr>
              <a:t>All</a:t>
            </a:r>
            <a:r>
              <a:rPr lang="en-US" sz="2000">
                <a:latin typeface="Arial" panose="020B0604020202020204" pitchFamily="34" charset="0"/>
                <a:cs typeface="Arial" panose="020B0604020202020204" pitchFamily="34" charset="0"/>
              </a:rPr>
              <a:t> để xem </a:t>
            </a:r>
            <a:r>
              <a:rPr lang="en-US" sz="2000">
                <a:solidFill>
                  <a:srgbClr val="FF0000"/>
                </a:solidFill>
                <a:latin typeface="Arial" panose="020B0604020202020204" pitchFamily="34" charset="0"/>
                <a:cs typeface="Arial" panose="020B0604020202020204" pitchFamily="34" charset="0"/>
              </a:rPr>
              <a:t>thông tin nhật ký </a:t>
            </a:r>
            <a:r>
              <a:rPr lang="en-US" sz="2000">
                <a:latin typeface="Arial" panose="020B0604020202020204" pitchFamily="34" charset="0"/>
                <a:cs typeface="Arial" panose="020B0604020202020204" pitchFamily="34" charset="0"/>
              </a:rPr>
              <a:t>đầy đủ</a:t>
            </a:r>
          </a:p>
          <a:p>
            <a:pPr marL="0" indent="0">
              <a:spcBef>
                <a:spcPts val="400"/>
              </a:spcBef>
              <a:spcAft>
                <a:spcPts val="400"/>
              </a:spcAft>
              <a:buFont typeface="Arial" panose="020B0604020202020204" pitchFamily="34" charset="0"/>
              <a:buNone/>
            </a:pP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1348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48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54455" y="1169369"/>
            <a:ext cx="5806041" cy="5090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9209" y="1169369"/>
            <a:ext cx="4345293" cy="2954655"/>
          </a:xfrm>
          <a:prstGeom prst="rect">
            <a:avLst/>
          </a:prstGeom>
        </p:spPr>
        <p:txBody>
          <a:bodyPr wrap="square">
            <a:spAutoFit/>
          </a:bodyPr>
          <a:lstStyle/>
          <a:p>
            <a:pPr marL="363538" indent="-363538">
              <a:spcBef>
                <a:spcPts val="600"/>
              </a:spcBef>
              <a:spcAft>
                <a:spcPts val="600"/>
              </a:spcAft>
              <a:buFont typeface="Wingdings" panose="05000000000000000000" pitchFamily="2" charset="2"/>
              <a:buChar char="q"/>
            </a:pPr>
            <a:r>
              <a:rPr lang="en-US" sz="2200">
                <a:latin typeface="Arial" panose="020B0604020202020204" pitchFamily="34" charset="0"/>
                <a:cs typeface="Arial" panose="020B0604020202020204" pitchFamily="34" charset="0"/>
              </a:rPr>
              <a:t>Điểm kiểm soát IPS cũng cung cấp thông tin chi tiết của từng nhật ký</a:t>
            </a:r>
          </a:p>
          <a:p>
            <a:pPr marL="358775" indent="-358775">
              <a:spcBef>
                <a:spcPts val="600"/>
              </a:spcBef>
              <a:spcAft>
                <a:spcPts val="600"/>
              </a:spcAft>
              <a:buFont typeface="Wingdings" panose="05000000000000000000" pitchFamily="2" charset="2"/>
              <a:buChar char="q"/>
            </a:pPr>
            <a:r>
              <a:rPr lang="en-US" sz="2200">
                <a:latin typeface="Arial" panose="020B0604020202020204" pitchFamily="34" charset="0"/>
                <a:cs typeface="Arial" panose="020B0604020202020204" pitchFamily="34" charset="0"/>
              </a:rPr>
              <a:t>Để xem chi tiết của bất kỳ nhật ký nào, hãy chuyển đến danh sách bản ghi SmartView Tracker và nhấp đúp vào sự kiện</a:t>
            </a:r>
          </a:p>
        </p:txBody>
      </p:sp>
      <p:sp>
        <p:nvSpPr>
          <p:cNvPr id="7" name="Oval 6"/>
          <p:cNvSpPr/>
          <p:nvPr/>
        </p:nvSpPr>
        <p:spPr>
          <a:xfrm>
            <a:off x="11327904" y="626029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71</a:t>
            </a:r>
          </a:p>
        </p:txBody>
      </p:sp>
      <p:sp>
        <p:nvSpPr>
          <p:cNvPr id="9" name="Title 1">
            <a:extLst>
              <a:ext uri="{FF2B5EF4-FFF2-40B4-BE49-F238E27FC236}">
                <a16:creationId xmlns:a16="http://schemas.microsoft.com/office/drawing/2014/main" id="{9C9B5D92-5B4C-42B2-8C1D-72F4EC85E0BD}"/>
              </a:ext>
            </a:extLst>
          </p:cNvPr>
          <p:cNvSpPr txBox="1">
            <a:spLocks/>
          </p:cNvSpPr>
          <p:nvPr/>
        </p:nvSpPr>
        <p:spPr>
          <a:xfrm>
            <a:off x="1981200" y="-1869"/>
            <a:ext cx="8229600" cy="7060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FF0000"/>
                </a:solidFill>
                <a:latin typeface="Arial" panose="020B0604020202020204" pitchFamily="34" charset="0"/>
                <a:cs typeface="Arial" panose="020B0604020202020204" pitchFamily="34" charset="0"/>
              </a:rPr>
              <a:t>Phân tích IDS Logs: CheckPoint</a:t>
            </a:r>
          </a:p>
        </p:txBody>
      </p:sp>
      <p:cxnSp>
        <p:nvCxnSpPr>
          <p:cNvPr id="10" name="Google Shape;127;p4">
            <a:extLst>
              <a:ext uri="{FF2B5EF4-FFF2-40B4-BE49-F238E27FC236}">
                <a16:creationId xmlns:a16="http://schemas.microsoft.com/office/drawing/2014/main" id="{1D5123D9-485F-F0BD-6FA3-157C3DE8EDCF}"/>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856475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225893" y="-9149"/>
            <a:ext cx="8229600" cy="706091"/>
          </a:xfrm>
        </p:spPr>
        <p:txBody>
          <a:bodyPr>
            <a:noAutofit/>
          </a:bodyPr>
          <a:lstStyle/>
          <a:p>
            <a:r>
              <a:rPr lang="en-US" sz="4000" b="1">
                <a:solidFill>
                  <a:srgbClr val="FF0000"/>
                </a:solidFill>
                <a:latin typeface="Arial" panose="020B0604020202020204" pitchFamily="34" charset="0"/>
                <a:cs typeface="Arial" panose="020B0604020202020204" pitchFamily="34" charset="0"/>
              </a:rPr>
              <a:t>Phân tích Honeypot Logs</a:t>
            </a:r>
          </a:p>
        </p:txBody>
      </p:sp>
      <p:grpSp>
        <p:nvGrpSpPr>
          <p:cNvPr id="12" name="Group 11"/>
          <p:cNvGrpSpPr/>
          <p:nvPr/>
        </p:nvGrpSpPr>
        <p:grpSpPr>
          <a:xfrm>
            <a:off x="1883532" y="988468"/>
            <a:ext cx="8424936" cy="720080"/>
            <a:chOff x="755576" y="1124744"/>
            <a:chExt cx="8064896" cy="720080"/>
          </a:xfrm>
          <a:solidFill>
            <a:schemeClr val="accent6">
              <a:lumMod val="60000"/>
              <a:lumOff val="40000"/>
            </a:schemeClr>
          </a:solidFill>
        </p:grpSpPr>
        <p:sp>
          <p:nvSpPr>
            <p:cNvPr id="4" name="Rectangle 3"/>
            <p:cNvSpPr/>
            <p:nvPr/>
          </p:nvSpPr>
          <p:spPr>
            <a:xfrm>
              <a:off x="1691680" y="1124744"/>
              <a:ext cx="7128792" cy="720080"/>
            </a:xfrm>
            <a:prstGeom prst="rect">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82563"/>
              <a:r>
                <a:rPr lang="en-US">
                  <a:solidFill>
                    <a:schemeClr val="tx1"/>
                  </a:solidFill>
                  <a:latin typeface="Arial" panose="020B0604020202020204" pitchFamily="34" charset="0"/>
                  <a:cs typeface="Arial" panose="020B0604020202020204" pitchFamily="34" charset="0"/>
                </a:rPr>
                <a:t>Honeypots là thiết bị giả vờ chứa thông tin rất hữu ích để thu hút những kẻ tấn công và tìm ra vị trí và kỹ thuật của chúng</a:t>
              </a:r>
              <a:endParaRPr lang="en-US" b="1">
                <a:solidFill>
                  <a:schemeClr val="tx1"/>
                </a:solidFill>
                <a:latin typeface="Arial" panose="020B0604020202020204" pitchFamily="34" charset="0"/>
                <a:cs typeface="Arial" panose="020B0604020202020204" pitchFamily="34" charset="0"/>
              </a:endParaRPr>
            </a:p>
          </p:txBody>
        </p:sp>
        <p:sp>
          <p:nvSpPr>
            <p:cNvPr id="6" name="Rectangle 5"/>
            <p:cNvSpPr/>
            <p:nvPr/>
          </p:nvSpPr>
          <p:spPr>
            <a:xfrm>
              <a:off x="755576" y="1124744"/>
              <a:ext cx="936104" cy="720080"/>
            </a:xfrm>
            <a:prstGeom prst="rect">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US" sz="3600" b="1">
                  <a:solidFill>
                    <a:schemeClr val="tx1"/>
                  </a:solidFill>
                  <a:latin typeface="Arial" panose="020B0604020202020204" pitchFamily="34" charset="0"/>
                  <a:cs typeface="Arial" panose="020B0604020202020204" pitchFamily="34" charset="0"/>
                </a:rPr>
                <a:t>1</a:t>
              </a:r>
            </a:p>
          </p:txBody>
        </p:sp>
      </p:grpSp>
      <p:grpSp>
        <p:nvGrpSpPr>
          <p:cNvPr id="13" name="Group 12"/>
          <p:cNvGrpSpPr/>
          <p:nvPr/>
        </p:nvGrpSpPr>
        <p:grpSpPr>
          <a:xfrm>
            <a:off x="1883532" y="1852564"/>
            <a:ext cx="8424936" cy="720080"/>
            <a:chOff x="755576" y="1988840"/>
            <a:chExt cx="8064896" cy="720080"/>
          </a:xfrm>
          <a:solidFill>
            <a:schemeClr val="accent3">
              <a:lumMod val="60000"/>
              <a:lumOff val="40000"/>
            </a:schemeClr>
          </a:solidFill>
        </p:grpSpPr>
        <p:sp>
          <p:nvSpPr>
            <p:cNvPr id="8" name="Rectangle 7"/>
            <p:cNvSpPr/>
            <p:nvPr/>
          </p:nvSpPr>
          <p:spPr>
            <a:xfrm>
              <a:off x="1691680" y="1988840"/>
              <a:ext cx="7128792" cy="720080"/>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82563"/>
              <a:r>
                <a:rPr lang="en-US">
                  <a:solidFill>
                    <a:schemeClr val="tx1"/>
                  </a:solidFill>
                  <a:latin typeface="Arial" panose="020B0604020202020204" pitchFamily="34" charset="0"/>
                  <a:cs typeface="Arial" panose="020B0604020202020204" pitchFamily="34" charset="0"/>
                </a:rPr>
                <a:t>Kippo là một trong những honeypot được sử dụng phổ biến nhất</a:t>
              </a:r>
              <a:endParaRPr lang="en-US" b="1">
                <a:solidFill>
                  <a:schemeClr val="tx1"/>
                </a:solidFill>
                <a:latin typeface="Arial" panose="020B0604020202020204" pitchFamily="34" charset="0"/>
                <a:cs typeface="Arial" panose="020B0604020202020204" pitchFamily="34" charset="0"/>
              </a:endParaRPr>
            </a:p>
          </p:txBody>
        </p:sp>
        <p:sp>
          <p:nvSpPr>
            <p:cNvPr id="10" name="Rectangle 9"/>
            <p:cNvSpPr/>
            <p:nvPr/>
          </p:nvSpPr>
          <p:spPr>
            <a:xfrm>
              <a:off x="755576" y="1988840"/>
              <a:ext cx="936104" cy="720080"/>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3600" b="1">
                  <a:solidFill>
                    <a:schemeClr val="tx1"/>
                  </a:solidFill>
                  <a:latin typeface="Arial" panose="020B0604020202020204" pitchFamily="34" charset="0"/>
                  <a:cs typeface="Arial" panose="020B0604020202020204" pitchFamily="34" charset="0"/>
                </a:rPr>
                <a:t>2</a:t>
              </a:r>
            </a:p>
          </p:txBody>
        </p:sp>
      </p:grpSp>
      <p:grpSp>
        <p:nvGrpSpPr>
          <p:cNvPr id="14" name="Group 13"/>
          <p:cNvGrpSpPr/>
          <p:nvPr/>
        </p:nvGrpSpPr>
        <p:grpSpPr>
          <a:xfrm>
            <a:off x="1883532" y="2716660"/>
            <a:ext cx="8424936" cy="720080"/>
            <a:chOff x="755576" y="2852936"/>
            <a:chExt cx="8064896" cy="720080"/>
          </a:xfrm>
          <a:solidFill>
            <a:schemeClr val="accent5">
              <a:lumMod val="60000"/>
              <a:lumOff val="40000"/>
            </a:schemeClr>
          </a:solidFill>
        </p:grpSpPr>
        <p:sp>
          <p:nvSpPr>
            <p:cNvPr id="9" name="Rectangle 8"/>
            <p:cNvSpPr/>
            <p:nvPr/>
          </p:nvSpPr>
          <p:spPr>
            <a:xfrm>
              <a:off x="1691680" y="2852936"/>
              <a:ext cx="7128792" cy="720080"/>
            </a:xfrm>
            <a:prstGeom prst="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82563"/>
              <a:r>
                <a:rPr lang="en-US">
                  <a:solidFill>
                    <a:schemeClr val="tx1"/>
                  </a:solidFill>
                  <a:latin typeface="Arial" panose="020B0604020202020204" pitchFamily="34" charset="0"/>
                  <a:cs typeface="Arial" panose="020B0604020202020204" pitchFamily="34" charset="0"/>
                </a:rPr>
                <a:t>Nhật ký được lưu trữ trong Kippo chứa các thông tin sau:</a:t>
              </a:r>
            </a:p>
          </p:txBody>
        </p:sp>
        <p:sp>
          <p:nvSpPr>
            <p:cNvPr id="11" name="Rectangle 10"/>
            <p:cNvSpPr/>
            <p:nvPr/>
          </p:nvSpPr>
          <p:spPr>
            <a:xfrm>
              <a:off x="755576" y="2852936"/>
              <a:ext cx="936104" cy="720080"/>
            </a:xfrm>
            <a:prstGeom prst="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r>
                <a:rPr lang="en-US" sz="3600" b="1">
                  <a:solidFill>
                    <a:schemeClr val="tx1"/>
                  </a:solidFill>
                  <a:latin typeface="Arial" panose="020B0604020202020204" pitchFamily="34" charset="0"/>
                  <a:cs typeface="Arial" panose="020B0604020202020204" pitchFamily="34" charset="0"/>
                </a:rPr>
                <a:t>3</a:t>
              </a:r>
            </a:p>
          </p:txBody>
        </p:sp>
      </p:grpSp>
      <p:sp>
        <p:nvSpPr>
          <p:cNvPr id="15" name="Isosceles Triangle 14"/>
          <p:cNvSpPr/>
          <p:nvPr/>
        </p:nvSpPr>
        <p:spPr>
          <a:xfrm>
            <a:off x="1739516" y="988468"/>
            <a:ext cx="677004" cy="720080"/>
          </a:xfrm>
          <a:prstGeom prst="triangle">
            <a:avLst>
              <a:gd name="adj" fmla="val 20296"/>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6" name="Isosceles Triangle 15"/>
          <p:cNvSpPr/>
          <p:nvPr/>
        </p:nvSpPr>
        <p:spPr>
          <a:xfrm>
            <a:off x="1739516" y="1852564"/>
            <a:ext cx="677004" cy="720080"/>
          </a:xfrm>
          <a:prstGeom prst="triangle">
            <a:avLst>
              <a:gd name="adj" fmla="val 20296"/>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7" name="Isosceles Triangle 16"/>
          <p:cNvSpPr/>
          <p:nvPr/>
        </p:nvSpPr>
        <p:spPr>
          <a:xfrm>
            <a:off x="1739516" y="2716660"/>
            <a:ext cx="677004" cy="720080"/>
          </a:xfrm>
          <a:prstGeom prst="triangle">
            <a:avLst>
              <a:gd name="adj" fmla="val 20296"/>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8" name="Rounded Rectangle 17"/>
          <p:cNvSpPr/>
          <p:nvPr/>
        </p:nvSpPr>
        <p:spPr>
          <a:xfrm>
            <a:off x="1739516" y="4012805"/>
            <a:ext cx="2880320" cy="1940957"/>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buFont typeface="+mj-lt"/>
              <a:buAutoNum type="arabicPeriod"/>
            </a:pPr>
            <a:r>
              <a:rPr lang="en-US">
                <a:latin typeface="Arial" panose="020B0604020202020204" pitchFamily="34" charset="0"/>
                <a:cs typeface="Arial" panose="020B0604020202020204" pitchFamily="34" charset="0"/>
              </a:rPr>
              <a:t>Mốc thời gian</a:t>
            </a:r>
          </a:p>
          <a:p>
            <a:pPr marL="342900" indent="-342900">
              <a:buFont typeface="+mj-lt"/>
              <a:buAutoNum type="arabicPeriod"/>
            </a:pPr>
            <a:r>
              <a:rPr lang="en-US">
                <a:latin typeface="Arial" panose="020B0604020202020204" pitchFamily="34" charset="0"/>
                <a:cs typeface="Arial" panose="020B0604020202020204" pitchFamily="34" charset="0"/>
              </a:rPr>
              <a:t>Phiên kết nối</a:t>
            </a:r>
          </a:p>
          <a:p>
            <a:pPr marL="342900" indent="-342900">
              <a:buFont typeface="+mj-lt"/>
              <a:buAutoNum type="arabicPeriod"/>
            </a:pPr>
            <a:r>
              <a:rPr lang="en-US">
                <a:latin typeface="Arial" panose="020B0604020202020204" pitchFamily="34" charset="0"/>
                <a:cs typeface="Arial" panose="020B0604020202020204" pitchFamily="34" charset="0"/>
              </a:rPr>
              <a:t>ID phiên và địa chỉ IP nguồn</a:t>
            </a:r>
          </a:p>
          <a:p>
            <a:pPr marL="342900" indent="-342900">
              <a:buFont typeface="+mj-lt"/>
              <a:buAutoNum type="arabicPeriod"/>
            </a:pPr>
            <a:r>
              <a:rPr lang="en-US">
                <a:latin typeface="Arial" panose="020B0604020202020204" pitchFamily="34" charset="0"/>
                <a:cs typeface="Arial" panose="020B0604020202020204" pitchFamily="34" charset="0"/>
              </a:rPr>
              <a:t>Tin nhắn với các chi tiết khác</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844" y="3707691"/>
            <a:ext cx="5688632" cy="2710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1310731" y="6266053"/>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72</a:t>
            </a:r>
          </a:p>
        </p:txBody>
      </p:sp>
      <p:cxnSp>
        <p:nvCxnSpPr>
          <p:cNvPr id="19" name="Google Shape;127;p4">
            <a:extLst>
              <a:ext uri="{FF2B5EF4-FFF2-40B4-BE49-F238E27FC236}">
                <a16:creationId xmlns:a16="http://schemas.microsoft.com/office/drawing/2014/main" id="{CBD67ED4-A3E4-62F9-6DA9-0A5E07DE1155}"/>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4029530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11959"/>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Phân tích DHCP Logs</a:t>
            </a:r>
          </a:p>
        </p:txBody>
      </p:sp>
      <p:sp>
        <p:nvSpPr>
          <p:cNvPr id="3" name="Content Placeholder 2"/>
          <p:cNvSpPr>
            <a:spLocks noGrp="1"/>
          </p:cNvSpPr>
          <p:nvPr>
            <p:ph idx="1"/>
          </p:nvPr>
        </p:nvSpPr>
        <p:spPr>
          <a:xfrm>
            <a:off x="1775520" y="986994"/>
            <a:ext cx="8640960" cy="1515387"/>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marL="457200" indent="-457200">
              <a:buFont typeface="Wingdings" panose="05000000000000000000" pitchFamily="2" charset="2"/>
              <a:buChar char="q"/>
            </a:pPr>
            <a:r>
              <a:rPr lang="en-US" sz="2000">
                <a:latin typeface="Arial" panose="020B0604020202020204" pitchFamily="34" charset="0"/>
                <a:cs typeface="Arial" panose="020B0604020202020204" pitchFamily="34" charset="0"/>
              </a:rPr>
              <a:t>Nhật ký DHCP được lưu trong thư mục </a:t>
            </a:r>
            <a:r>
              <a:rPr lang="en-US" sz="2000">
                <a:solidFill>
                  <a:srgbClr val="FF0000"/>
                </a:solidFill>
                <a:latin typeface="Arial" panose="020B0604020202020204" pitchFamily="34" charset="0"/>
                <a:cs typeface="Arial" panose="020B0604020202020204" pitchFamily="34" charset="0"/>
              </a:rPr>
              <a:t>C:\Windows \System32\dhcp </a:t>
            </a:r>
            <a:r>
              <a:rPr lang="en-US" sz="2000">
                <a:latin typeface="Arial" panose="020B0604020202020204" pitchFamily="34" charset="0"/>
                <a:cs typeface="Arial" panose="020B0604020202020204" pitchFamily="34" charset="0"/>
              </a:rPr>
              <a:t>trên máy chủ DHCP</a:t>
            </a:r>
          </a:p>
          <a:p>
            <a:pPr marL="457200" indent="-457200">
              <a:buFont typeface="Wingdings" panose="05000000000000000000" pitchFamily="2" charset="2"/>
              <a:buChar char="q"/>
            </a:pPr>
            <a:r>
              <a:rPr lang="en-US" sz="2000">
                <a:latin typeface="Arial" panose="020B0604020202020204" pitchFamily="34" charset="0"/>
                <a:cs typeface="Arial" panose="020B0604020202020204" pitchFamily="34" charset="0"/>
              </a:rPr>
              <a:t>Định dạng tệp nhật ký máy chủ DHCP</a:t>
            </a:r>
          </a:p>
          <a:p>
            <a:pPr marL="719138"/>
            <a:r>
              <a:rPr lang="en-US" sz="2000">
                <a:latin typeface="Arial" panose="020B0604020202020204" pitchFamily="34" charset="0"/>
                <a:cs typeface="Arial" panose="020B0604020202020204" pitchFamily="34" charset="0"/>
              </a:rPr>
              <a:t>ID, Ngày, Giờ, Mô tả, Địa chỉ IP, Tên Máy chủ, Địa chỉ MAC</a:t>
            </a:r>
          </a:p>
        </p:txBody>
      </p:sp>
      <p:graphicFrame>
        <p:nvGraphicFramePr>
          <p:cNvPr id="4" name="Table 3"/>
          <p:cNvGraphicFramePr>
            <a:graphicFrameLocks noGrp="1"/>
          </p:cNvGraphicFramePr>
          <p:nvPr/>
        </p:nvGraphicFramePr>
        <p:xfrm>
          <a:off x="2063550" y="2784604"/>
          <a:ext cx="8208915" cy="3668733"/>
        </p:xfrm>
        <a:graphic>
          <a:graphicData uri="http://schemas.openxmlformats.org/drawingml/2006/table">
            <a:tbl>
              <a:tblPr firstRow="1" firstCol="1" bandRow="1">
                <a:effectLst>
                  <a:outerShdw blurRad="63500" sx="102000" sy="102000" algn="ctr" rotWithShape="0">
                    <a:prstClr val="black">
                      <a:alpha val="40000"/>
                    </a:prstClr>
                  </a:outerShdw>
                </a:effectLst>
                <a:tableStyleId>{B301B821-A1FF-4177-AEE7-76D212191A09}</a:tableStyleId>
              </a:tblPr>
              <a:tblGrid>
                <a:gridCol w="1878314">
                  <a:extLst>
                    <a:ext uri="{9D8B030D-6E8A-4147-A177-3AD203B41FA5}">
                      <a16:colId xmlns:a16="http://schemas.microsoft.com/office/drawing/2014/main" val="20000"/>
                    </a:ext>
                  </a:extLst>
                </a:gridCol>
                <a:gridCol w="6330601">
                  <a:extLst>
                    <a:ext uri="{9D8B030D-6E8A-4147-A177-3AD203B41FA5}">
                      <a16:colId xmlns:a16="http://schemas.microsoft.com/office/drawing/2014/main" val="20001"/>
                    </a:ext>
                  </a:extLst>
                </a:gridCol>
              </a:tblGrid>
              <a:tr h="432046">
                <a:tc>
                  <a:txBody>
                    <a:bodyPr/>
                    <a:lstStyle/>
                    <a:p>
                      <a:pPr algn="ctr">
                        <a:lnSpc>
                          <a:spcPct val="107000"/>
                        </a:lnSpc>
                        <a:spcAft>
                          <a:spcPts val="0"/>
                        </a:spcAft>
                        <a:tabLst>
                          <a:tab pos="895350" algn="l"/>
                        </a:tabLst>
                      </a:pPr>
                      <a:r>
                        <a:rPr lang="en-US" sz="1500">
                          <a:effectLst/>
                        </a:rPr>
                        <a:t>Vùng</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tabLst>
                          <a:tab pos="895350" algn="l"/>
                        </a:tabLst>
                      </a:pPr>
                      <a:r>
                        <a:rPr lang="en-US" sz="1500">
                          <a:effectLst/>
                        </a:rPr>
                        <a:t>Mô tả</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0040">
                <a:tc>
                  <a:txBody>
                    <a:bodyPr/>
                    <a:lstStyle/>
                    <a:p>
                      <a:pPr algn="l">
                        <a:lnSpc>
                          <a:spcPct val="107000"/>
                        </a:lnSpc>
                        <a:spcAft>
                          <a:spcPts val="0"/>
                        </a:spcAft>
                        <a:tabLst>
                          <a:tab pos="895350" algn="l"/>
                        </a:tabLst>
                      </a:pPr>
                      <a:r>
                        <a:rPr lang="en-US" sz="1500">
                          <a:effectLst/>
                        </a:rPr>
                        <a:t>ID</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tabLst>
                          <a:tab pos="895350" algn="l"/>
                        </a:tabLst>
                      </a:pPr>
                      <a:r>
                        <a:rPr lang="en-US" sz="1500">
                          <a:effectLst/>
                        </a:rPr>
                        <a:t>Mã ID sự kiện DHCP</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5596">
                <a:tc>
                  <a:txBody>
                    <a:bodyPr/>
                    <a:lstStyle/>
                    <a:p>
                      <a:pPr algn="l">
                        <a:lnSpc>
                          <a:spcPct val="107000"/>
                        </a:lnSpc>
                        <a:spcAft>
                          <a:spcPts val="0"/>
                        </a:spcAft>
                        <a:tabLst>
                          <a:tab pos="895350" algn="l"/>
                        </a:tabLst>
                      </a:pPr>
                      <a:r>
                        <a:rPr lang="en-US" sz="1500">
                          <a:effectLst/>
                        </a:rPr>
                        <a:t>Ngày</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tabLst>
                          <a:tab pos="895350" algn="l"/>
                        </a:tabLst>
                      </a:pPr>
                      <a:r>
                        <a:rPr lang="en-US" sz="1500">
                          <a:effectLst/>
                        </a:rPr>
                        <a:t>Ngày ghi mục nhập này ghi trên máy chủ DHCP</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8500">
                <a:tc>
                  <a:txBody>
                    <a:bodyPr/>
                    <a:lstStyle/>
                    <a:p>
                      <a:pPr algn="l">
                        <a:lnSpc>
                          <a:spcPct val="107000"/>
                        </a:lnSpc>
                        <a:spcAft>
                          <a:spcPts val="0"/>
                        </a:spcAft>
                        <a:tabLst>
                          <a:tab pos="895350" algn="l"/>
                        </a:tabLst>
                      </a:pPr>
                      <a:r>
                        <a:rPr lang="en-US" sz="1500">
                          <a:effectLst/>
                        </a:rPr>
                        <a:t>Thời gian</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tabLst>
                          <a:tab pos="895350" algn="l"/>
                        </a:tabLst>
                      </a:pPr>
                      <a:r>
                        <a:rPr lang="en-US" sz="1500">
                          <a:effectLst/>
                        </a:rPr>
                        <a:t>Thời gian mục nhập này được ghi trên máy chủ DHCP</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5596">
                <a:tc>
                  <a:txBody>
                    <a:bodyPr/>
                    <a:lstStyle/>
                    <a:p>
                      <a:pPr algn="l">
                        <a:lnSpc>
                          <a:spcPct val="107000"/>
                        </a:lnSpc>
                        <a:spcAft>
                          <a:spcPts val="0"/>
                        </a:spcAft>
                        <a:tabLst>
                          <a:tab pos="895350" algn="l"/>
                        </a:tabLst>
                      </a:pPr>
                      <a:r>
                        <a:rPr lang="en-US" sz="1500">
                          <a:effectLst/>
                        </a:rPr>
                        <a:t>Mô tả</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tabLst>
                          <a:tab pos="895350" algn="l"/>
                        </a:tabLst>
                      </a:pPr>
                      <a:r>
                        <a:rPr lang="en-US" sz="1500">
                          <a:effectLst/>
                        </a:rPr>
                        <a:t>Mô tả về sự kiện máy chủ DHCP này</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05596">
                <a:tc>
                  <a:txBody>
                    <a:bodyPr/>
                    <a:lstStyle/>
                    <a:p>
                      <a:pPr algn="l">
                        <a:lnSpc>
                          <a:spcPct val="107000"/>
                        </a:lnSpc>
                        <a:spcAft>
                          <a:spcPts val="0"/>
                        </a:spcAft>
                        <a:tabLst>
                          <a:tab pos="895350" algn="l"/>
                        </a:tabLst>
                      </a:pPr>
                      <a:r>
                        <a:rPr lang="en-US" sz="1500">
                          <a:effectLst/>
                        </a:rPr>
                        <a:t>Địa chỉ IP</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tabLst>
                          <a:tab pos="895350" algn="l"/>
                        </a:tabLst>
                      </a:pPr>
                      <a:r>
                        <a:rPr lang="en-US" sz="1500">
                          <a:effectLst/>
                        </a:rPr>
                        <a:t>Địa chỉ IP của máy khách DHCP</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05596">
                <a:tc>
                  <a:txBody>
                    <a:bodyPr/>
                    <a:lstStyle/>
                    <a:p>
                      <a:pPr algn="l">
                        <a:lnSpc>
                          <a:spcPct val="107000"/>
                        </a:lnSpc>
                        <a:spcAft>
                          <a:spcPts val="0"/>
                        </a:spcAft>
                        <a:tabLst>
                          <a:tab pos="895350" algn="l"/>
                        </a:tabLst>
                      </a:pPr>
                      <a:r>
                        <a:rPr lang="en-US" sz="1500">
                          <a:effectLst/>
                        </a:rPr>
                        <a:t>Tên máy chủ</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tabLst>
                          <a:tab pos="895350" algn="l"/>
                        </a:tabLst>
                      </a:pPr>
                      <a:r>
                        <a:rPr lang="en-US" sz="1500">
                          <a:effectLst/>
                        </a:rPr>
                        <a:t>Tên máy chủ của máy khách DHCP</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795763">
                <a:tc>
                  <a:txBody>
                    <a:bodyPr/>
                    <a:lstStyle/>
                    <a:p>
                      <a:pPr algn="l">
                        <a:lnSpc>
                          <a:spcPct val="107000"/>
                        </a:lnSpc>
                        <a:spcAft>
                          <a:spcPts val="0"/>
                        </a:spcAft>
                        <a:tabLst>
                          <a:tab pos="895350" algn="l"/>
                        </a:tabLst>
                      </a:pPr>
                      <a:r>
                        <a:rPr lang="en-US" sz="1500">
                          <a:effectLst/>
                        </a:rPr>
                        <a:t>Địa chỉ MAC</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tabLst>
                          <a:tab pos="895350" algn="l"/>
                        </a:tabLst>
                      </a:pPr>
                      <a:r>
                        <a:rPr lang="en-US" sz="1500">
                          <a:effectLst/>
                        </a:rPr>
                        <a:t>Địa chỉ điều khiển truy cập phương tiện (MAC) được sử dụng bởi phần cứng bộ điều hợp mạng của máy khách</a:t>
                      </a:r>
                      <a:endParaRPr lang="en-US" sz="800">
                        <a:effectLst/>
                        <a:latin typeface="Calibri"/>
                        <a:ea typeface="Calibri"/>
                        <a:cs typeface="Times New Roman"/>
                      </a:endParaRPr>
                    </a:p>
                  </a:txBody>
                  <a:tcPr marL="52873" marR="528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 name="Oval 6"/>
          <p:cNvSpPr/>
          <p:nvPr/>
        </p:nvSpPr>
        <p:spPr>
          <a:xfrm>
            <a:off x="11298358"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73</a:t>
            </a:r>
          </a:p>
        </p:txBody>
      </p:sp>
      <p:cxnSp>
        <p:nvCxnSpPr>
          <p:cNvPr id="8" name="Google Shape;127;p4">
            <a:extLst>
              <a:ext uri="{FF2B5EF4-FFF2-40B4-BE49-F238E27FC236}">
                <a16:creationId xmlns:a16="http://schemas.microsoft.com/office/drawing/2014/main" id="{8E943732-B7D0-C7CD-1392-1190956D09AA}"/>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792648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74</a:t>
            </a:r>
          </a:p>
        </p:txBody>
      </p:sp>
      <p:sp>
        <p:nvSpPr>
          <p:cNvPr id="8" name="Title 1">
            <a:extLst>
              <a:ext uri="{FF2B5EF4-FFF2-40B4-BE49-F238E27FC236}">
                <a16:creationId xmlns:a16="http://schemas.microsoft.com/office/drawing/2014/main" id="{61435E21-D5AF-F2C8-AD48-3A1204AA9C70}"/>
              </a:ext>
            </a:extLst>
          </p:cNvPr>
          <p:cNvSpPr>
            <a:spLocks noGrp="1"/>
          </p:cNvSpPr>
          <p:nvPr>
            <p:ph type="title"/>
          </p:nvPr>
        </p:nvSpPr>
        <p:spPr>
          <a:xfrm>
            <a:off x="1981200" y="-11959"/>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Phân tích DHCP Logs</a:t>
            </a:r>
          </a:p>
        </p:txBody>
      </p:sp>
      <p:cxnSp>
        <p:nvCxnSpPr>
          <p:cNvPr id="9" name="Google Shape;127;p4">
            <a:extLst>
              <a:ext uri="{FF2B5EF4-FFF2-40B4-BE49-F238E27FC236}">
                <a16:creationId xmlns:a16="http://schemas.microsoft.com/office/drawing/2014/main" id="{49714A40-6268-E00B-E24B-2363C3264C3B}"/>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pic>
        <p:nvPicPr>
          <p:cNvPr id="12" name="Picture 11">
            <a:extLst>
              <a:ext uri="{FF2B5EF4-FFF2-40B4-BE49-F238E27FC236}">
                <a16:creationId xmlns:a16="http://schemas.microsoft.com/office/drawing/2014/main" id="{5BE569CD-4C3C-BFB7-797C-2171C2961A03}"/>
              </a:ext>
            </a:extLst>
          </p:cNvPr>
          <p:cNvPicPr>
            <a:picLocks noChangeAspect="1"/>
          </p:cNvPicPr>
          <p:nvPr/>
        </p:nvPicPr>
        <p:blipFill>
          <a:blip r:embed="rId3"/>
          <a:stretch>
            <a:fillRect/>
          </a:stretch>
        </p:blipFill>
        <p:spPr>
          <a:xfrm>
            <a:off x="1981200" y="950218"/>
            <a:ext cx="8229600" cy="5619750"/>
          </a:xfrm>
          <a:prstGeom prst="rect">
            <a:avLst/>
          </a:prstGeom>
        </p:spPr>
      </p:pic>
    </p:spTree>
    <p:extLst>
      <p:ext uri="{BB962C8B-B14F-4D97-AF65-F5344CB8AC3E}">
        <p14:creationId xmlns:p14="http://schemas.microsoft.com/office/powerpoint/2010/main" val="1895326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1327904" y="627290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75</a:t>
            </a:r>
          </a:p>
        </p:txBody>
      </p:sp>
      <p:sp>
        <p:nvSpPr>
          <p:cNvPr id="4" name="Parallelogram 3"/>
          <p:cNvSpPr/>
          <p:nvPr/>
        </p:nvSpPr>
        <p:spPr>
          <a:xfrm>
            <a:off x="1919536" y="1079920"/>
            <a:ext cx="8352928" cy="1041619"/>
          </a:xfrm>
          <a:prstGeom prst="parallelogram">
            <a:avLst>
              <a:gd name="adj" fmla="val 37699"/>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solidFill>
                  <a:srgbClr val="FF0000"/>
                </a:solidFill>
                <a:latin typeface="Arial" panose="020B0604020202020204" pitchFamily="34" charset="0"/>
                <a:cs typeface="Arial" panose="020B0604020202020204" pitchFamily="34" charset="0"/>
              </a:rPr>
              <a:t>Cơ sở dữ liệu DHCP </a:t>
            </a:r>
            <a:r>
              <a:rPr lang="en-US">
                <a:latin typeface="Arial" panose="020B0604020202020204" pitchFamily="34" charset="0"/>
                <a:cs typeface="Arial" panose="020B0604020202020204" pitchFamily="34" charset="0"/>
              </a:rPr>
              <a:t>cung cấp một phương tiện để xác định </a:t>
            </a:r>
            <a:r>
              <a:rPr lang="en-US">
                <a:solidFill>
                  <a:srgbClr val="FF0000"/>
                </a:solidFill>
                <a:latin typeface="Arial" panose="020B0604020202020204" pitchFamily="34" charset="0"/>
                <a:cs typeface="Arial" panose="020B0604020202020204" pitchFamily="34" charset="0"/>
              </a:rPr>
              <a:t>địa chỉ MAC </a:t>
            </a:r>
            <a:r>
              <a:rPr lang="en-US">
                <a:latin typeface="Arial" panose="020B0604020202020204" pitchFamily="34" charset="0"/>
                <a:cs typeface="Arial" panose="020B0604020202020204" pitchFamily="34" charset="0"/>
              </a:rPr>
              <a:t>được liên kết với máy tính đang bị tạm giữ</a:t>
            </a:r>
            <a:endParaRPr lang="en-US" b="1">
              <a:solidFill>
                <a:srgbClr val="FFFF00"/>
              </a:solidFill>
              <a:latin typeface="Arial" panose="020B0604020202020204" pitchFamily="34" charset="0"/>
              <a:cs typeface="Arial" panose="020B0604020202020204" pitchFamily="34" charset="0"/>
            </a:endParaRPr>
          </a:p>
        </p:txBody>
      </p:sp>
      <p:sp>
        <p:nvSpPr>
          <p:cNvPr id="8" name="Parallelogram 7"/>
          <p:cNvSpPr/>
          <p:nvPr/>
        </p:nvSpPr>
        <p:spPr>
          <a:xfrm>
            <a:off x="1919536" y="2414565"/>
            <a:ext cx="8352928" cy="1041619"/>
          </a:xfrm>
          <a:prstGeom prst="parallelogram">
            <a:avLst>
              <a:gd name="adj" fmla="val 37699"/>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atin typeface="Arial" panose="020B0604020202020204" pitchFamily="34" charset="0"/>
                <a:cs typeface="Arial" panose="020B0604020202020204" pitchFamily="34" charset="0"/>
              </a:rPr>
              <a:t>Cơ sở dữ liệu này giúp DHCP kết luận địa chỉ MAC trong trường hợp DHCP không thể duy trì </a:t>
            </a:r>
            <a:r>
              <a:rPr lang="en-US">
                <a:solidFill>
                  <a:srgbClr val="FF0000"/>
                </a:solidFill>
                <a:latin typeface="Arial" panose="020B0604020202020204" pitchFamily="34" charset="0"/>
                <a:cs typeface="Arial" panose="020B0604020202020204" pitchFamily="34" charset="0"/>
              </a:rPr>
              <a:t>yêu cầu nhật ký vĩnh viễn</a:t>
            </a:r>
            <a:endParaRPr lang="en-US" b="1">
              <a:solidFill>
                <a:srgbClr val="FF0000"/>
              </a:solidFill>
              <a:latin typeface="Arial" panose="020B0604020202020204" pitchFamily="34" charset="0"/>
              <a:cs typeface="Arial" panose="020B0604020202020204" pitchFamily="34" charset="0"/>
            </a:endParaRPr>
          </a:p>
        </p:txBody>
      </p:sp>
      <p:sp>
        <p:nvSpPr>
          <p:cNvPr id="9" name="Parallelogram 8"/>
          <p:cNvSpPr/>
          <p:nvPr/>
        </p:nvSpPr>
        <p:spPr>
          <a:xfrm>
            <a:off x="1919536" y="3710709"/>
            <a:ext cx="8352928" cy="1041619"/>
          </a:xfrm>
          <a:prstGeom prst="parallelogram">
            <a:avLst>
              <a:gd name="adj" fmla="val 37699"/>
            </a:avLst>
          </a:prstGeom>
          <a:ln w="19050"/>
        </p:spPr>
        <p:style>
          <a:lnRef idx="2">
            <a:schemeClr val="dk1"/>
          </a:lnRef>
          <a:fillRef idx="1">
            <a:schemeClr val="lt1"/>
          </a:fillRef>
          <a:effectRef idx="0">
            <a:schemeClr val="dk1"/>
          </a:effectRef>
          <a:fontRef idx="minor">
            <a:schemeClr val="dk1"/>
          </a:fontRef>
        </p:style>
        <p:txBody>
          <a:bodyPr rtlCol="0" anchor="ctr"/>
          <a:lstStyle/>
          <a:p>
            <a:pPr lvl="0" fontAlgn="base">
              <a:spcBef>
                <a:spcPct val="0"/>
              </a:spcBef>
              <a:spcAft>
                <a:spcPct val="0"/>
              </a:spcAft>
            </a:pPr>
            <a:r>
              <a:rPr lang="vi-VN" altLang="en-US">
                <a:solidFill>
                  <a:srgbClr val="FF0000"/>
                </a:solidFill>
                <a:latin typeface="Arial" panose="020B0604020202020204" pitchFamily="34" charset="0"/>
                <a:cs typeface="Arial" panose="020B0604020202020204" pitchFamily="34" charset="0"/>
              </a:rPr>
              <a:t>Máy chủ DHCP </a:t>
            </a:r>
            <a:r>
              <a:rPr lang="vi-VN" altLang="en-US">
                <a:solidFill>
                  <a:srgbClr val="202124"/>
                </a:solidFill>
                <a:latin typeface="Arial" panose="020B0604020202020204" pitchFamily="34" charset="0"/>
                <a:cs typeface="Arial" panose="020B0604020202020204" pitchFamily="34" charset="0"/>
              </a:rPr>
              <a:t>duy trì danh sách các truy vấn gần đây cùng với </a:t>
            </a:r>
            <a:r>
              <a:rPr lang="vi-VN" altLang="en-US">
                <a:solidFill>
                  <a:srgbClr val="FF0000"/>
                </a:solidFill>
                <a:latin typeface="Arial" panose="020B0604020202020204" pitchFamily="34" charset="0"/>
                <a:cs typeface="Arial" panose="020B0604020202020204" pitchFamily="34" charset="0"/>
              </a:rPr>
              <a:t>địa chỉ MAC </a:t>
            </a:r>
            <a:r>
              <a:rPr lang="vi-VN" altLang="en-US">
                <a:solidFill>
                  <a:srgbClr val="202124"/>
                </a:solidFill>
                <a:latin typeface="Arial" panose="020B0604020202020204" pitchFamily="34" charset="0"/>
                <a:cs typeface="Arial" panose="020B0604020202020204" pitchFamily="34" charset="0"/>
              </a:rPr>
              <a:t>và </a:t>
            </a:r>
            <a:r>
              <a:rPr lang="vi-VN" altLang="en-US">
                <a:solidFill>
                  <a:srgbClr val="FF0000"/>
                </a:solidFill>
                <a:latin typeface="Arial" panose="020B0604020202020204" pitchFamily="34" charset="0"/>
                <a:cs typeface="Arial" panose="020B0604020202020204" pitchFamily="34" charset="0"/>
              </a:rPr>
              <a:t>địa chỉ IP </a:t>
            </a:r>
          </a:p>
        </p:txBody>
      </p:sp>
      <p:sp>
        <p:nvSpPr>
          <p:cNvPr id="10" name="Parallelogram 9"/>
          <p:cNvSpPr/>
          <p:nvPr/>
        </p:nvSpPr>
        <p:spPr>
          <a:xfrm>
            <a:off x="1919536" y="5006853"/>
            <a:ext cx="8352928" cy="1041619"/>
          </a:xfrm>
          <a:prstGeom prst="parallelogram">
            <a:avLst>
              <a:gd name="adj" fmla="val 37699"/>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atin typeface="Arial" panose="020B0604020202020204" pitchFamily="34" charset="0"/>
                <a:cs typeface="Arial" panose="020B0604020202020204" pitchFamily="34" charset="0"/>
              </a:rPr>
              <a:t>Cơ sở dữ liệu có thể được truy vấn bằng cách cung cấp khoảng thời gian mà </a:t>
            </a:r>
            <a:r>
              <a:rPr lang="en-US">
                <a:solidFill>
                  <a:srgbClr val="FF0000"/>
                </a:solidFill>
                <a:latin typeface="Arial" panose="020B0604020202020204" pitchFamily="34" charset="0"/>
                <a:cs typeface="Arial" panose="020B0604020202020204" pitchFamily="34" charset="0"/>
              </a:rPr>
              <a:t>địa chỉ IP </a:t>
            </a:r>
            <a:r>
              <a:rPr lang="en-US">
                <a:latin typeface="Arial" panose="020B0604020202020204" pitchFamily="34" charset="0"/>
                <a:cs typeface="Arial" panose="020B0604020202020204" pitchFamily="34" charset="0"/>
              </a:rPr>
              <a:t>đã cho truy cập vào máy chủ</a:t>
            </a:r>
            <a:endParaRPr lang="en-US" b="1">
              <a:solidFill>
                <a:srgbClr val="FFFF00"/>
              </a:solidFill>
              <a:latin typeface="Arial" panose="020B0604020202020204" pitchFamily="34" charset="0"/>
              <a:cs typeface="Arial" panose="020B0604020202020204" pitchFamily="34" charset="0"/>
            </a:endParaRPr>
          </a:p>
        </p:txBody>
      </p:sp>
      <p:sp>
        <p:nvSpPr>
          <p:cNvPr id="14" name="Parallelogram 13"/>
          <p:cNvSpPr/>
          <p:nvPr/>
        </p:nvSpPr>
        <p:spPr>
          <a:xfrm>
            <a:off x="1919536" y="3710708"/>
            <a:ext cx="792088" cy="1041619"/>
          </a:xfrm>
          <a:prstGeom prst="parallelogram">
            <a:avLst>
              <a:gd name="adj" fmla="val 50342"/>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6" name="Parallelogram 15"/>
          <p:cNvSpPr/>
          <p:nvPr/>
        </p:nvSpPr>
        <p:spPr>
          <a:xfrm>
            <a:off x="1919536" y="5006853"/>
            <a:ext cx="792088" cy="1041619"/>
          </a:xfrm>
          <a:prstGeom prst="parallelogram">
            <a:avLst>
              <a:gd name="adj" fmla="val 50342"/>
            </a:avLst>
          </a:prstGeom>
          <a:solidFill>
            <a:schemeClr val="accent4"/>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7" name="Parallelogram 16"/>
          <p:cNvSpPr/>
          <p:nvPr/>
        </p:nvSpPr>
        <p:spPr>
          <a:xfrm>
            <a:off x="1919536" y="1079919"/>
            <a:ext cx="792088" cy="1041619"/>
          </a:xfrm>
          <a:prstGeom prst="parallelogram">
            <a:avLst>
              <a:gd name="adj" fmla="val 50342"/>
            </a:avLst>
          </a:prstGeom>
          <a:solidFill>
            <a:schemeClr val="accent5"/>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8" name="Parallelogram 17"/>
          <p:cNvSpPr/>
          <p:nvPr/>
        </p:nvSpPr>
        <p:spPr>
          <a:xfrm>
            <a:off x="1919536" y="2414564"/>
            <a:ext cx="792088" cy="1041619"/>
          </a:xfrm>
          <a:prstGeom prst="parallelogram">
            <a:avLst>
              <a:gd name="adj" fmla="val 50342"/>
            </a:avLst>
          </a:prstGeom>
          <a:solidFill>
            <a:schemeClr val="accent3"/>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9B5B22E0-CB2C-6B19-926B-97F21AFF736C}"/>
              </a:ext>
            </a:extLst>
          </p:cNvPr>
          <p:cNvSpPr>
            <a:spLocks noGrp="1"/>
          </p:cNvSpPr>
          <p:nvPr>
            <p:ph type="title"/>
          </p:nvPr>
        </p:nvSpPr>
        <p:spPr>
          <a:xfrm>
            <a:off x="1981200" y="-11959"/>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Phân tích DHCP Logs</a:t>
            </a:r>
          </a:p>
        </p:txBody>
      </p:sp>
      <p:cxnSp>
        <p:nvCxnSpPr>
          <p:cNvPr id="13" name="Google Shape;127;p4">
            <a:extLst>
              <a:ext uri="{FF2B5EF4-FFF2-40B4-BE49-F238E27FC236}">
                <a16:creationId xmlns:a16="http://schemas.microsoft.com/office/drawing/2014/main" id="{4060F3D9-A8ED-0299-46B6-81A2E0C65645}"/>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360469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0" y="2258616"/>
            <a:ext cx="12192000" cy="713184"/>
          </a:xfrm>
          <a:prstGeom prst="rect">
            <a:avLst/>
          </a:prstGeom>
          <a:noFill/>
          <a:ln>
            <a:noFill/>
          </a:ln>
        </p:spPr>
        <p:txBody>
          <a:bodyPr spcFirstLastPara="1" vert="horz" wrap="square" lIns="91425" tIns="45700" rIns="91425" bIns="45700" rtlCol="0" anchor="ctr" anchorCtr="0">
            <a:noAutofit/>
          </a:bodyPr>
          <a:lstStyle/>
          <a:p>
            <a:pPr algn="ctr"/>
            <a:r>
              <a:rPr lang="en-US" sz="3600">
                <a:latin typeface="Tahoma"/>
                <a:ea typeface="Tahoma"/>
                <a:cs typeface="Tahoma"/>
                <a:sym typeface="Tahoma"/>
              </a:rPr>
              <a:t>IV. Phân tích gói tin mạng</a:t>
            </a:r>
            <a:endParaRPr sz="3600">
              <a:latin typeface="Tahoma"/>
              <a:ea typeface="Tahoma"/>
              <a:cs typeface="Tahoma"/>
              <a:sym typeface="Tahoma"/>
            </a:endParaRPr>
          </a:p>
        </p:txBody>
      </p:sp>
      <p:sp>
        <p:nvSpPr>
          <p:cNvPr id="161" name="Google Shape;161;p4"/>
          <p:cNvSpPr txBox="1">
            <a:spLocks noGrp="1"/>
          </p:cNvSpPr>
          <p:nvPr>
            <p:ph type="sldNum" idx="12"/>
          </p:nvPr>
        </p:nvSpPr>
        <p:spPr>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76</a:t>
            </a:fld>
            <a:endParaRPr/>
          </a:p>
        </p:txBody>
      </p:sp>
    </p:spTree>
    <p:extLst>
      <p:ext uri="{BB962C8B-B14F-4D97-AF65-F5344CB8AC3E}">
        <p14:creationId xmlns:p14="http://schemas.microsoft.com/office/powerpoint/2010/main" val="33746285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186880" y="3682"/>
            <a:ext cx="8229600" cy="706091"/>
          </a:xfrm>
        </p:spPr>
        <p:txBody>
          <a:bodyPr>
            <a:noAutofit/>
          </a:bodyPr>
          <a:lstStyle/>
          <a:p>
            <a:pPr algn="ctr"/>
            <a:r>
              <a:rPr lang="en-US" sz="3200" b="1">
                <a:solidFill>
                  <a:srgbClr val="FF0000"/>
                </a:solidFill>
                <a:latin typeface="Arial" panose="020B0604020202020204" pitchFamily="34" charset="0"/>
                <a:cs typeface="Arial" panose="020B0604020202020204" pitchFamily="34" charset="0"/>
              </a:rPr>
              <a:t>Tại sao phải điều tra gói tin mạng?</a:t>
            </a:r>
          </a:p>
        </p:txBody>
      </p:sp>
      <p:sp>
        <p:nvSpPr>
          <p:cNvPr id="6" name="Rectangle 5"/>
          <p:cNvSpPr/>
          <p:nvPr/>
        </p:nvSpPr>
        <p:spPr>
          <a:xfrm>
            <a:off x="2281144" y="1484784"/>
            <a:ext cx="1152128" cy="5273866"/>
          </a:xfrm>
          <a:prstGeom prst="rect">
            <a:avLst/>
          </a:prstGeom>
          <a:solidFill>
            <a:schemeClr val="bg1">
              <a:lumMod val="85000"/>
            </a:schemeClr>
          </a:solidFill>
          <a:ln>
            <a:solidFill>
              <a:schemeClr val="bg1">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grpSp>
        <p:nvGrpSpPr>
          <p:cNvPr id="12" name="Group 11"/>
          <p:cNvGrpSpPr/>
          <p:nvPr/>
        </p:nvGrpSpPr>
        <p:grpSpPr>
          <a:xfrm>
            <a:off x="1631504" y="1502067"/>
            <a:ext cx="2448272" cy="1584175"/>
            <a:chOff x="179512" y="1340768"/>
            <a:chExt cx="2448272" cy="1800200"/>
          </a:xfrm>
          <a:solidFill>
            <a:schemeClr val="accent6">
              <a:lumMod val="60000"/>
              <a:lumOff val="40000"/>
            </a:schemeClr>
          </a:solidFill>
        </p:grpSpPr>
        <p:sp>
          <p:nvSpPr>
            <p:cNvPr id="9" name="Curved Left Arrow 8"/>
            <p:cNvSpPr/>
            <p:nvPr/>
          </p:nvSpPr>
          <p:spPr>
            <a:xfrm>
              <a:off x="2051720" y="2168860"/>
              <a:ext cx="576064" cy="972108"/>
            </a:xfrm>
            <a:prstGeom prst="curvedLeftArrow">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800" b="1">
                <a:solidFill>
                  <a:schemeClr val="tx1"/>
                </a:solidFill>
                <a:latin typeface="Arial" panose="020B0604020202020204" pitchFamily="34" charset="0"/>
                <a:cs typeface="Arial" panose="020B0604020202020204" pitchFamily="34" charset="0"/>
              </a:endParaRPr>
            </a:p>
          </p:txBody>
        </p:sp>
        <p:sp>
          <p:nvSpPr>
            <p:cNvPr id="10" name="Curved Left Arrow 9"/>
            <p:cNvSpPr/>
            <p:nvPr/>
          </p:nvSpPr>
          <p:spPr>
            <a:xfrm flipH="1" flipV="1">
              <a:off x="179512" y="1340768"/>
              <a:ext cx="576064" cy="972108"/>
            </a:xfrm>
            <a:prstGeom prst="curvedLeftArrow">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800" b="1">
                <a:solidFill>
                  <a:schemeClr val="tx1"/>
                </a:solidFill>
                <a:latin typeface="Arial" panose="020B0604020202020204" pitchFamily="34" charset="0"/>
                <a:cs typeface="Arial" panose="020B0604020202020204" pitchFamily="34" charset="0"/>
              </a:endParaRPr>
            </a:p>
          </p:txBody>
        </p:sp>
        <p:sp>
          <p:nvSpPr>
            <p:cNvPr id="8" name="Rounded Rectangle 7"/>
            <p:cNvSpPr/>
            <p:nvPr/>
          </p:nvSpPr>
          <p:spPr>
            <a:xfrm>
              <a:off x="539552" y="1844824"/>
              <a:ext cx="1800200" cy="792088"/>
            </a:xfrm>
            <a:prstGeom prst="roundRect">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1</a:t>
              </a:r>
            </a:p>
          </p:txBody>
        </p:sp>
      </p:grpSp>
      <p:grpSp>
        <p:nvGrpSpPr>
          <p:cNvPr id="13" name="Group 12"/>
          <p:cNvGrpSpPr/>
          <p:nvPr/>
        </p:nvGrpSpPr>
        <p:grpSpPr>
          <a:xfrm>
            <a:off x="1631504" y="3374275"/>
            <a:ext cx="2448272" cy="1584175"/>
            <a:chOff x="179512" y="1340768"/>
            <a:chExt cx="2448272" cy="1800200"/>
          </a:xfrm>
          <a:solidFill>
            <a:schemeClr val="accent2">
              <a:lumMod val="60000"/>
              <a:lumOff val="40000"/>
            </a:schemeClr>
          </a:solidFill>
        </p:grpSpPr>
        <p:sp>
          <p:nvSpPr>
            <p:cNvPr id="14" name="Curved Left Arrow 13"/>
            <p:cNvSpPr/>
            <p:nvPr/>
          </p:nvSpPr>
          <p:spPr>
            <a:xfrm>
              <a:off x="2051720" y="2168860"/>
              <a:ext cx="576064" cy="972108"/>
            </a:xfrm>
            <a:prstGeom prst="curvedLeftArrow">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b="1">
                <a:solidFill>
                  <a:schemeClr val="tx1"/>
                </a:solidFill>
                <a:latin typeface="Arial" panose="020B0604020202020204" pitchFamily="34" charset="0"/>
                <a:cs typeface="Arial" panose="020B0604020202020204" pitchFamily="34" charset="0"/>
              </a:endParaRPr>
            </a:p>
          </p:txBody>
        </p:sp>
        <p:sp>
          <p:nvSpPr>
            <p:cNvPr id="15" name="Curved Left Arrow 14"/>
            <p:cNvSpPr/>
            <p:nvPr/>
          </p:nvSpPr>
          <p:spPr>
            <a:xfrm flipH="1" flipV="1">
              <a:off x="179512" y="1340768"/>
              <a:ext cx="576064" cy="972108"/>
            </a:xfrm>
            <a:prstGeom prst="curvedLeftArrow">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b="1">
                <a:solidFill>
                  <a:schemeClr val="tx1"/>
                </a:solidFill>
                <a:latin typeface="Arial" panose="020B0604020202020204" pitchFamily="34" charset="0"/>
                <a:cs typeface="Arial" panose="020B0604020202020204" pitchFamily="34" charset="0"/>
              </a:endParaRPr>
            </a:p>
          </p:txBody>
        </p:sp>
        <p:sp>
          <p:nvSpPr>
            <p:cNvPr id="16" name="Rounded Rectangle 15"/>
            <p:cNvSpPr/>
            <p:nvPr/>
          </p:nvSpPr>
          <p:spPr>
            <a:xfrm>
              <a:off x="539552" y="1844824"/>
              <a:ext cx="1800200" cy="792088"/>
            </a:xfrm>
            <a:prstGeom prst="round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2</a:t>
              </a:r>
            </a:p>
          </p:txBody>
        </p:sp>
      </p:grpSp>
      <p:grpSp>
        <p:nvGrpSpPr>
          <p:cNvPr id="17" name="Group 16"/>
          <p:cNvGrpSpPr/>
          <p:nvPr/>
        </p:nvGrpSpPr>
        <p:grpSpPr>
          <a:xfrm>
            <a:off x="1631504" y="5174475"/>
            <a:ext cx="2448272" cy="1584175"/>
            <a:chOff x="179512" y="1340768"/>
            <a:chExt cx="2448272" cy="1800200"/>
          </a:xfrm>
          <a:solidFill>
            <a:schemeClr val="accent1">
              <a:lumMod val="60000"/>
              <a:lumOff val="40000"/>
            </a:schemeClr>
          </a:solidFill>
        </p:grpSpPr>
        <p:sp>
          <p:nvSpPr>
            <p:cNvPr id="18" name="Curved Left Arrow 17"/>
            <p:cNvSpPr/>
            <p:nvPr/>
          </p:nvSpPr>
          <p:spPr>
            <a:xfrm>
              <a:off x="2051720" y="2168860"/>
              <a:ext cx="576064" cy="972108"/>
            </a:xfrm>
            <a:prstGeom prst="curvedLef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Arial" panose="020B0604020202020204" pitchFamily="34" charset="0"/>
                <a:cs typeface="Arial" panose="020B0604020202020204" pitchFamily="34" charset="0"/>
              </a:endParaRPr>
            </a:p>
          </p:txBody>
        </p:sp>
        <p:sp>
          <p:nvSpPr>
            <p:cNvPr id="19" name="Curved Left Arrow 18"/>
            <p:cNvSpPr/>
            <p:nvPr/>
          </p:nvSpPr>
          <p:spPr>
            <a:xfrm flipH="1" flipV="1">
              <a:off x="179512" y="1340768"/>
              <a:ext cx="576064" cy="972108"/>
            </a:xfrm>
            <a:prstGeom prst="curvedLef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Arial" panose="020B0604020202020204" pitchFamily="34" charset="0"/>
                <a:cs typeface="Arial" panose="020B0604020202020204" pitchFamily="34" charset="0"/>
              </a:endParaRPr>
            </a:p>
          </p:txBody>
        </p:sp>
        <p:sp>
          <p:nvSpPr>
            <p:cNvPr id="20" name="Rounded Rectangle 19"/>
            <p:cNvSpPr/>
            <p:nvPr/>
          </p:nvSpPr>
          <p:spPr>
            <a:xfrm>
              <a:off x="539552" y="1844824"/>
              <a:ext cx="1800200" cy="79208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3</a:t>
              </a:r>
            </a:p>
          </p:txBody>
        </p:sp>
      </p:grpSp>
      <p:sp>
        <p:nvSpPr>
          <p:cNvPr id="21" name="Rectangular Callout 20"/>
          <p:cNvSpPr/>
          <p:nvPr/>
        </p:nvSpPr>
        <p:spPr>
          <a:xfrm>
            <a:off x="4583832" y="1539511"/>
            <a:ext cx="5832648" cy="1457441"/>
          </a:xfrm>
          <a:prstGeom prst="wedgeRectCallout">
            <a:avLst>
              <a:gd name="adj1" fmla="val -56248"/>
              <a:gd name="adj2" fmla="val 22041"/>
            </a:avLst>
          </a:prstGeom>
          <a:gradFill flip="none" rotWithShape="1">
            <a:gsLst>
              <a:gs pos="0">
                <a:schemeClr val="bg1">
                  <a:lumMod val="85000"/>
                </a:schemeClr>
              </a:gs>
              <a:gs pos="100000">
                <a:schemeClr val="bg1">
                  <a:lumMod val="95000"/>
                </a:schemeClr>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163" indent="-446088">
              <a:buFont typeface="Wingdings" panose="05000000000000000000" pitchFamily="2" charset="2"/>
              <a:buChar char="q"/>
            </a:pPr>
            <a:r>
              <a:rPr lang="en-US" sz="2200">
                <a:solidFill>
                  <a:schemeClr val="tx1"/>
                </a:solidFill>
                <a:latin typeface="Arial" panose="020B0604020202020204" pitchFamily="34" charset="0"/>
                <a:cs typeface="Arial" panose="020B0604020202020204" pitchFamily="34" charset="0"/>
              </a:rPr>
              <a:t>Để xác định </a:t>
            </a:r>
            <a:r>
              <a:rPr lang="en-US" sz="2200">
                <a:solidFill>
                  <a:srgbClr val="FF0000"/>
                </a:solidFill>
                <a:latin typeface="Arial" panose="020B0604020202020204" pitchFamily="34" charset="0"/>
                <a:cs typeface="Arial" panose="020B0604020202020204" pitchFamily="34" charset="0"/>
              </a:rPr>
              <a:t>lưu lượng mạng đáng ngờ</a:t>
            </a:r>
            <a:endParaRPr lang="en-US" sz="2200" b="1">
              <a:solidFill>
                <a:srgbClr val="FF0000"/>
              </a:solidFill>
              <a:latin typeface="Arial" panose="020B0604020202020204" pitchFamily="34" charset="0"/>
              <a:cs typeface="Arial" panose="020B0604020202020204" pitchFamily="34" charset="0"/>
            </a:endParaRPr>
          </a:p>
        </p:txBody>
      </p:sp>
      <p:sp>
        <p:nvSpPr>
          <p:cNvPr id="22" name="Rectangular Callout 21"/>
          <p:cNvSpPr/>
          <p:nvPr/>
        </p:nvSpPr>
        <p:spPr>
          <a:xfrm>
            <a:off x="4583832" y="3411719"/>
            <a:ext cx="5832648" cy="1457441"/>
          </a:xfrm>
          <a:prstGeom prst="wedgeRectCallout">
            <a:avLst>
              <a:gd name="adj1" fmla="val -56248"/>
              <a:gd name="adj2" fmla="val 22041"/>
            </a:avLst>
          </a:prstGeom>
          <a:gradFill flip="none" rotWithShape="1">
            <a:gsLst>
              <a:gs pos="0">
                <a:schemeClr val="bg1">
                  <a:lumMod val="85000"/>
                </a:schemeClr>
              </a:gs>
              <a:gs pos="100000">
                <a:schemeClr val="bg1">
                  <a:lumMod val="95000"/>
                </a:schemeClr>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163" indent="-446088">
              <a:buFont typeface="Wingdings" panose="05000000000000000000" pitchFamily="2" charset="2"/>
              <a:buChar char="q"/>
            </a:pPr>
            <a:r>
              <a:rPr lang="en-US" sz="2200">
                <a:solidFill>
                  <a:schemeClr val="tx1"/>
                </a:solidFill>
                <a:latin typeface="Arial" panose="020B0604020202020204" pitchFamily="34" charset="0"/>
                <a:cs typeface="Arial" panose="020B0604020202020204" pitchFamily="34" charset="0"/>
              </a:rPr>
              <a:t>Để </a:t>
            </a:r>
            <a:r>
              <a:rPr lang="en-US" sz="2200">
                <a:solidFill>
                  <a:srgbClr val="FF0000"/>
                </a:solidFill>
                <a:latin typeface="Arial" panose="020B0604020202020204" pitchFamily="34" charset="0"/>
                <a:cs typeface="Arial" panose="020B0604020202020204" pitchFamily="34" charset="0"/>
              </a:rPr>
              <a:t>biết mạng nào đang tạo ra lưu lượng rắc rối</a:t>
            </a:r>
            <a:r>
              <a:rPr lang="en-US" sz="2200">
                <a:solidFill>
                  <a:schemeClr val="tx1"/>
                </a:solidFill>
                <a:latin typeface="Arial" panose="020B0604020202020204" pitchFamily="34" charset="0"/>
                <a:cs typeface="Arial" panose="020B0604020202020204" pitchFamily="34" charset="0"/>
              </a:rPr>
              <a:t> và lưu lượng được truyền đến hoặc nhận từ đâu</a:t>
            </a:r>
            <a:endParaRPr lang="en-US" sz="2200" b="1">
              <a:solidFill>
                <a:schemeClr val="tx1"/>
              </a:solidFill>
              <a:latin typeface="Arial" panose="020B0604020202020204" pitchFamily="34" charset="0"/>
              <a:cs typeface="Arial" panose="020B0604020202020204" pitchFamily="34" charset="0"/>
            </a:endParaRPr>
          </a:p>
        </p:txBody>
      </p:sp>
      <p:sp>
        <p:nvSpPr>
          <p:cNvPr id="23" name="Rectangular Callout 22"/>
          <p:cNvSpPr/>
          <p:nvPr/>
        </p:nvSpPr>
        <p:spPr>
          <a:xfrm>
            <a:off x="4583832" y="5283927"/>
            <a:ext cx="5832648" cy="1457441"/>
          </a:xfrm>
          <a:prstGeom prst="wedgeRectCallout">
            <a:avLst>
              <a:gd name="adj1" fmla="val -56248"/>
              <a:gd name="adj2" fmla="val 22041"/>
            </a:avLst>
          </a:prstGeom>
          <a:gradFill flip="none" rotWithShape="1">
            <a:gsLst>
              <a:gs pos="0">
                <a:schemeClr val="bg1">
                  <a:lumMod val="85000"/>
                </a:schemeClr>
              </a:gs>
              <a:gs pos="100000">
                <a:schemeClr val="bg1">
                  <a:lumMod val="95000"/>
                </a:schemeClr>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163" indent="-446088">
              <a:buFont typeface="Wingdings" panose="05000000000000000000" pitchFamily="2" charset="2"/>
              <a:buChar char="q"/>
            </a:pPr>
            <a:r>
              <a:rPr lang="en-US" sz="2200">
                <a:solidFill>
                  <a:schemeClr val="tx1"/>
                </a:solidFill>
                <a:latin typeface="Arial" panose="020B0604020202020204" pitchFamily="34" charset="0"/>
                <a:cs typeface="Arial" panose="020B0604020202020204" pitchFamily="34" charset="0"/>
              </a:rPr>
              <a:t>Để </a:t>
            </a:r>
            <a:r>
              <a:rPr lang="en-US" sz="2200">
                <a:solidFill>
                  <a:srgbClr val="FF0000"/>
                </a:solidFill>
                <a:latin typeface="Arial" panose="020B0604020202020204" pitchFamily="34" charset="0"/>
                <a:cs typeface="Arial" panose="020B0604020202020204" pitchFamily="34" charset="0"/>
              </a:rPr>
              <a:t>xác định sự cố mạng</a:t>
            </a:r>
            <a:endParaRPr lang="en-US" sz="2200" b="1">
              <a:solidFill>
                <a:srgbClr val="FF0000"/>
              </a:solidFill>
              <a:latin typeface="Arial" panose="020B0604020202020204" pitchFamily="34" charset="0"/>
              <a:cs typeface="Arial" panose="020B0604020202020204" pitchFamily="34" charset="0"/>
            </a:endParaRPr>
          </a:p>
        </p:txBody>
      </p:sp>
      <p:sp>
        <p:nvSpPr>
          <p:cNvPr id="24" name="Rectangle 23"/>
          <p:cNvSpPr/>
          <p:nvPr/>
        </p:nvSpPr>
        <p:spPr>
          <a:xfrm>
            <a:off x="162744" y="823471"/>
            <a:ext cx="8208912" cy="430887"/>
          </a:xfrm>
          <a:prstGeom prst="rect">
            <a:avLst/>
          </a:prstGeom>
        </p:spPr>
        <p:txBody>
          <a:bodyPr wrap="square">
            <a:spAutoFit/>
          </a:bodyPr>
          <a:lstStyle/>
          <a:p>
            <a:r>
              <a:rPr lang="en-US" sz="2200" b="1">
                <a:latin typeface="Arial" panose="020B0604020202020204" pitchFamily="34" charset="0"/>
                <a:cs typeface="Arial" panose="020B0604020202020204" pitchFamily="34" charset="0"/>
              </a:rPr>
              <a:t>Một số lý do mà các điều tra viên phân tích gói tin mạng:</a:t>
            </a:r>
          </a:p>
        </p:txBody>
      </p:sp>
      <p:sp>
        <p:nvSpPr>
          <p:cNvPr id="7" name="Oval 6"/>
          <p:cNvSpPr/>
          <p:nvPr/>
        </p:nvSpPr>
        <p:spPr>
          <a:xfrm>
            <a:off x="11327904" y="6271694"/>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77</a:t>
            </a:r>
          </a:p>
        </p:txBody>
      </p:sp>
      <p:cxnSp>
        <p:nvCxnSpPr>
          <p:cNvPr id="4" name="Google Shape;127;p4">
            <a:extLst>
              <a:ext uri="{FF2B5EF4-FFF2-40B4-BE49-F238E27FC236}">
                <a16:creationId xmlns:a16="http://schemas.microsoft.com/office/drawing/2014/main" id="{B08206E6-9D40-5C88-5005-36FD08F25989}"/>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648477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53208" y="-1181"/>
            <a:ext cx="8229600" cy="706091"/>
          </a:xfrm>
        </p:spPr>
        <p:txBody>
          <a:bodyPr>
            <a:noAutofit/>
          </a:bodyPr>
          <a:lstStyle/>
          <a:p>
            <a:pPr algn="ctr"/>
            <a:r>
              <a:rPr lang="en-US" sz="3200" b="1">
                <a:solidFill>
                  <a:srgbClr val="FF0000"/>
                </a:solidFill>
                <a:latin typeface="Arial" panose="020B0604020202020204" pitchFamily="34" charset="0"/>
                <a:cs typeface="Arial" panose="020B0604020202020204" pitchFamily="34" charset="0"/>
              </a:rPr>
              <a:t>Thu thập bằng chứng thông qua Sniffing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087886"/>
              </p:ext>
            </p:extLst>
          </p:nvPr>
        </p:nvGraphicFramePr>
        <p:xfrm>
          <a:off x="3974232" y="2438133"/>
          <a:ext cx="3960440" cy="2476367"/>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p:cNvSpPr/>
          <p:nvPr/>
        </p:nvSpPr>
        <p:spPr>
          <a:xfrm>
            <a:off x="11327904" y="623731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78</a:t>
            </a:r>
          </a:p>
        </p:txBody>
      </p:sp>
      <p:sp>
        <p:nvSpPr>
          <p:cNvPr id="6" name="Rectangle 5"/>
          <p:cNvSpPr/>
          <p:nvPr/>
        </p:nvSpPr>
        <p:spPr>
          <a:xfrm>
            <a:off x="1703512" y="1752892"/>
            <a:ext cx="2808312" cy="1477328"/>
          </a:xfrm>
          <a:prstGeom prst="rect">
            <a:avLst/>
          </a:prstGeom>
        </p:spPr>
        <p:txBody>
          <a:bodyPr wrap="square" anchor="ctr">
            <a:spAutoFit/>
          </a:bodyPr>
          <a:lstStyle/>
          <a:p>
            <a:pPr algn="ctr"/>
            <a:r>
              <a:rPr lang="vi-VN"/>
              <a:t>Sniffers </a:t>
            </a:r>
            <a:r>
              <a:rPr lang="vi-VN">
                <a:solidFill>
                  <a:srgbClr val="FF0000"/>
                </a:solidFill>
              </a:rPr>
              <a:t>thu thập lưu lượng truy cập </a:t>
            </a:r>
            <a:r>
              <a:rPr lang="vi-VN"/>
              <a:t>từ </a:t>
            </a:r>
            <a:r>
              <a:rPr lang="vi-VN">
                <a:solidFill>
                  <a:srgbClr val="FF0000"/>
                </a:solidFill>
              </a:rPr>
              <a:t>mạng</a:t>
            </a:r>
            <a:r>
              <a:rPr lang="vi-VN"/>
              <a:t> và </a:t>
            </a:r>
            <a:r>
              <a:rPr lang="vi-VN">
                <a:solidFill>
                  <a:srgbClr val="FF0000"/>
                </a:solidFill>
              </a:rPr>
              <a:t>các lớp vận chuyển </a:t>
            </a:r>
            <a:r>
              <a:rPr lang="vi-VN"/>
              <a:t>khác với lớp vật lý và liên kết dữ liệu</a:t>
            </a:r>
            <a:endParaRPr lang="en-US"/>
          </a:p>
        </p:txBody>
      </p:sp>
      <p:sp>
        <p:nvSpPr>
          <p:cNvPr id="8" name="Rectangle 7"/>
          <p:cNvSpPr/>
          <p:nvPr/>
        </p:nvSpPr>
        <p:spPr>
          <a:xfrm>
            <a:off x="5015880" y="993035"/>
            <a:ext cx="2952328" cy="923330"/>
          </a:xfrm>
          <a:prstGeom prst="rect">
            <a:avLst/>
          </a:prstGeom>
        </p:spPr>
        <p:txBody>
          <a:bodyPr wrap="square" anchor="ctr">
            <a:spAutoFit/>
          </a:bodyPr>
          <a:lstStyle/>
          <a:p>
            <a:pPr algn="ctr"/>
            <a:r>
              <a:rPr lang="vi-VN"/>
              <a:t>Quản trị viên nên định </a:t>
            </a:r>
            <a:r>
              <a:rPr lang="vi-VN">
                <a:solidFill>
                  <a:srgbClr val="FF0000"/>
                </a:solidFill>
              </a:rPr>
              <a:t>cấu hình sniffers</a:t>
            </a:r>
            <a:r>
              <a:rPr lang="vi-VN"/>
              <a:t> cho kích thước của khung được bắt</a:t>
            </a:r>
            <a:endParaRPr lang="en-US"/>
          </a:p>
        </p:txBody>
      </p:sp>
      <p:sp>
        <p:nvSpPr>
          <p:cNvPr id="9" name="Rectangle 8"/>
          <p:cNvSpPr/>
          <p:nvPr/>
        </p:nvSpPr>
        <p:spPr>
          <a:xfrm>
            <a:off x="8184232" y="1727346"/>
            <a:ext cx="2376264" cy="2031325"/>
          </a:xfrm>
          <a:prstGeom prst="rect">
            <a:avLst/>
          </a:prstGeom>
        </p:spPr>
        <p:txBody>
          <a:bodyPr wrap="square" anchor="ctr">
            <a:spAutoFit/>
          </a:bodyPr>
          <a:lstStyle/>
          <a:p>
            <a:pPr algn="ctr"/>
            <a:r>
              <a:rPr lang="vi-VN"/>
              <a:t>Sniffer là phần mềm hoặc phần cứng máy tính có thể </a:t>
            </a:r>
            <a:r>
              <a:rPr lang="vi-VN">
                <a:solidFill>
                  <a:srgbClr val="FF0000"/>
                </a:solidFill>
              </a:rPr>
              <a:t>chặn</a:t>
            </a:r>
            <a:r>
              <a:rPr lang="vi-VN"/>
              <a:t> và </a:t>
            </a:r>
            <a:r>
              <a:rPr lang="vi-VN">
                <a:solidFill>
                  <a:srgbClr val="FF0000"/>
                </a:solidFill>
              </a:rPr>
              <a:t>ghi lại lưu lượng </a:t>
            </a:r>
            <a:r>
              <a:rPr lang="vi-VN"/>
              <a:t>truy cập qua mạng kỹ thuật số hoặc một phần của mạng</a:t>
            </a:r>
            <a:endParaRPr lang="en-US"/>
          </a:p>
        </p:txBody>
      </p:sp>
      <p:sp>
        <p:nvSpPr>
          <p:cNvPr id="10" name="Rectangle 9"/>
          <p:cNvSpPr/>
          <p:nvPr/>
        </p:nvSpPr>
        <p:spPr>
          <a:xfrm>
            <a:off x="2495600" y="5126236"/>
            <a:ext cx="2952328" cy="1200329"/>
          </a:xfrm>
          <a:prstGeom prst="rect">
            <a:avLst/>
          </a:prstGeom>
        </p:spPr>
        <p:txBody>
          <a:bodyPr wrap="square" anchor="ctr">
            <a:spAutoFit/>
          </a:bodyPr>
          <a:lstStyle/>
          <a:p>
            <a:pPr algn="ctr"/>
            <a:r>
              <a:rPr lang="vi-VN">
                <a:solidFill>
                  <a:srgbClr val="FF0000"/>
                </a:solidFill>
              </a:rPr>
              <a:t>Các cổng được mở rộng</a:t>
            </a:r>
            <a:r>
              <a:rPr lang="vi-VN"/>
              <a:t>, các đầu phần cứng giúp phát hiện trong mạng chuyển mạch</a:t>
            </a:r>
            <a:endParaRPr lang="en-US"/>
          </a:p>
        </p:txBody>
      </p:sp>
      <p:sp>
        <p:nvSpPr>
          <p:cNvPr id="12" name="Rectangle 11"/>
          <p:cNvSpPr/>
          <p:nvPr/>
        </p:nvSpPr>
        <p:spPr>
          <a:xfrm>
            <a:off x="7392144" y="4561204"/>
            <a:ext cx="2448272" cy="1477328"/>
          </a:xfrm>
          <a:prstGeom prst="rect">
            <a:avLst/>
          </a:prstGeom>
        </p:spPr>
        <p:txBody>
          <a:bodyPr wrap="square" anchor="ctr">
            <a:spAutoFit/>
          </a:bodyPr>
          <a:lstStyle/>
          <a:p>
            <a:pPr algn="ctr"/>
            <a:r>
              <a:rPr lang="vi-VN">
                <a:solidFill>
                  <a:srgbClr val="FF0000"/>
                </a:solidFill>
              </a:rPr>
              <a:t>Sniffers</a:t>
            </a:r>
            <a:r>
              <a:rPr lang="vi-VN"/>
              <a:t>, đặt NICs ở chế độ lộn xộn, được sử dụng để thu thập </a:t>
            </a:r>
            <a:r>
              <a:rPr lang="vi-VN">
                <a:solidFill>
                  <a:srgbClr val="FF0000"/>
                </a:solidFill>
              </a:rPr>
              <a:t>bằng chứng kỹ thuật số </a:t>
            </a:r>
            <a:r>
              <a:rPr lang="vi-VN"/>
              <a:t>ở lớp vật lý</a:t>
            </a:r>
            <a:endParaRPr lang="en-US"/>
          </a:p>
        </p:txBody>
      </p:sp>
      <p:cxnSp>
        <p:nvCxnSpPr>
          <p:cNvPr id="18" name="Straight Arrow Connector 17"/>
          <p:cNvCxnSpPr/>
          <p:nvPr/>
        </p:nvCxnSpPr>
        <p:spPr>
          <a:xfrm>
            <a:off x="4223792" y="3014196"/>
            <a:ext cx="792088" cy="288032"/>
          </a:xfrm>
          <a:prstGeom prst="straightConnector1">
            <a:avLst/>
          </a:prstGeom>
          <a:ln w="38100">
            <a:solidFill>
              <a:schemeClr val="accent6">
                <a:lumMod val="75000"/>
              </a:schemeClr>
            </a:solidFill>
            <a:prstDash val="lgDash"/>
            <a:tailEnd type="arrow"/>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384032" y="1916366"/>
            <a:ext cx="504056" cy="881807"/>
          </a:xfrm>
          <a:prstGeom prst="straightConnector1">
            <a:avLst/>
          </a:prstGeom>
          <a:ln w="38100">
            <a:solidFill>
              <a:schemeClr val="accent6">
                <a:lumMod val="75000"/>
              </a:schemeClr>
            </a:solidFill>
            <a:prstDash val="lgDash"/>
            <a:tailEnd type="arrow"/>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159896" y="4166324"/>
            <a:ext cx="1008112" cy="792088"/>
          </a:xfrm>
          <a:prstGeom prst="straightConnector1">
            <a:avLst/>
          </a:prstGeom>
          <a:ln w="38100">
            <a:solidFill>
              <a:schemeClr val="accent6">
                <a:lumMod val="75000"/>
              </a:schemeClr>
            </a:solidFill>
            <a:prstDash val="lgDash"/>
            <a:tailEnd type="arrow"/>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248128" y="3014196"/>
            <a:ext cx="648072" cy="288032"/>
          </a:xfrm>
          <a:prstGeom prst="straightConnector1">
            <a:avLst/>
          </a:prstGeom>
          <a:ln w="38100">
            <a:solidFill>
              <a:schemeClr val="accent6">
                <a:lumMod val="75000"/>
              </a:schemeClr>
            </a:solidFill>
            <a:prstDash val="lgDash"/>
            <a:tailEnd type="arrow"/>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7104112" y="3878292"/>
            <a:ext cx="1152128" cy="576064"/>
          </a:xfrm>
          <a:prstGeom prst="straightConnector1">
            <a:avLst/>
          </a:prstGeom>
          <a:ln w="38100">
            <a:solidFill>
              <a:schemeClr val="accent6">
                <a:lumMod val="75000"/>
              </a:schemeClr>
            </a:solidFill>
            <a:prstDash val="lgDash"/>
            <a:tailEnd type="arrow"/>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Google Shape;127;p4">
            <a:extLst>
              <a:ext uri="{FF2B5EF4-FFF2-40B4-BE49-F238E27FC236}">
                <a16:creationId xmlns:a16="http://schemas.microsoft.com/office/drawing/2014/main" id="{21AC2DA4-BB17-CCC7-8AC6-8EDAD2BD112F}"/>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480523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23560"/>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Công cụ Sniffing: Wireshark</a:t>
            </a:r>
          </a:p>
        </p:txBody>
      </p:sp>
      <p:sp>
        <p:nvSpPr>
          <p:cNvPr id="7" name="Oval 6"/>
          <p:cNvSpPr/>
          <p:nvPr/>
        </p:nvSpPr>
        <p:spPr>
          <a:xfrm>
            <a:off x="11327904" y="623731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79</a:t>
            </a:r>
          </a:p>
        </p:txBody>
      </p:sp>
      <p:sp>
        <p:nvSpPr>
          <p:cNvPr id="4" name="Rectangle 3"/>
          <p:cNvSpPr/>
          <p:nvPr/>
        </p:nvSpPr>
        <p:spPr>
          <a:xfrm>
            <a:off x="1847528" y="821399"/>
            <a:ext cx="7920880" cy="779812"/>
          </a:xfrm>
          <a:prstGeom prst="rect">
            <a:avLst/>
          </a:prstGeom>
          <a:gradFill flip="none" rotWithShape="1">
            <a:gsLst>
              <a:gs pos="0">
                <a:schemeClr val="bg1">
                  <a:lumMod val="85000"/>
                </a:schemeClr>
              </a:gs>
              <a:gs pos="100000">
                <a:schemeClr val="bg1"/>
              </a:gs>
            </a:gsLst>
            <a:lin ang="108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vi-VN">
                <a:solidFill>
                  <a:schemeClr val="tx1"/>
                </a:solidFill>
              </a:rPr>
              <a:t>Nó cho phép bạn </a:t>
            </a:r>
            <a:r>
              <a:rPr lang="vi-VN">
                <a:solidFill>
                  <a:srgbClr val="FF0000"/>
                </a:solidFill>
              </a:rPr>
              <a:t>bắt và tương tác lưu lượng </a:t>
            </a:r>
            <a:r>
              <a:rPr lang="vi-VN">
                <a:solidFill>
                  <a:schemeClr val="tx1"/>
                </a:solidFill>
              </a:rPr>
              <a:t>đang chạy trên mạng máy tính</a:t>
            </a:r>
            <a:endParaRPr lang="en-US" b="1">
              <a:solidFill>
                <a:schemeClr val="tx1"/>
              </a:solidFill>
              <a:cs typeface="Arial" panose="020B0604020202020204" pitchFamily="34" charset="0"/>
            </a:endParaRPr>
          </a:p>
        </p:txBody>
      </p:sp>
      <p:sp>
        <p:nvSpPr>
          <p:cNvPr id="8" name="Rectangle 7"/>
          <p:cNvSpPr/>
          <p:nvPr/>
        </p:nvSpPr>
        <p:spPr>
          <a:xfrm>
            <a:off x="1847528" y="1817235"/>
            <a:ext cx="7920880" cy="779812"/>
          </a:xfrm>
          <a:prstGeom prst="rect">
            <a:avLst/>
          </a:prstGeom>
          <a:gradFill flip="none" rotWithShape="1">
            <a:gsLst>
              <a:gs pos="0">
                <a:schemeClr val="bg1">
                  <a:lumMod val="85000"/>
                </a:schemeClr>
              </a:gs>
              <a:gs pos="100000">
                <a:schemeClr val="bg1">
                  <a:lumMod val="95000"/>
                </a:schemeClr>
              </a:gs>
            </a:gsLst>
            <a:lin ang="108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vi-VN">
                <a:solidFill>
                  <a:schemeClr val="tx1"/>
                </a:solidFill>
              </a:rPr>
              <a:t>Wireshark sử dụng </a:t>
            </a:r>
            <a:r>
              <a:rPr lang="vi-VN">
                <a:solidFill>
                  <a:srgbClr val="FF0000"/>
                </a:solidFill>
              </a:rPr>
              <a:t>Winpcap</a:t>
            </a:r>
            <a:r>
              <a:rPr lang="vi-VN">
                <a:solidFill>
                  <a:schemeClr val="tx1"/>
                </a:solidFill>
              </a:rPr>
              <a:t> để bắt các gói, do đó, nó chỉ có thể bắt các gói trên mạng được Winpcap hỗ trợ</a:t>
            </a:r>
            <a:endParaRPr lang="en-US" b="1">
              <a:solidFill>
                <a:schemeClr val="tx1"/>
              </a:solidFill>
              <a:cs typeface="Arial" panose="020B0604020202020204" pitchFamily="34" charset="0"/>
            </a:endParaRPr>
          </a:p>
        </p:txBody>
      </p:sp>
      <p:sp>
        <p:nvSpPr>
          <p:cNvPr id="9" name="Rectangle 8"/>
          <p:cNvSpPr/>
          <p:nvPr/>
        </p:nvSpPr>
        <p:spPr>
          <a:xfrm>
            <a:off x="1847528" y="2825347"/>
            <a:ext cx="7920880" cy="911740"/>
          </a:xfrm>
          <a:prstGeom prst="rect">
            <a:avLst/>
          </a:prstGeom>
          <a:gradFill flip="none" rotWithShape="1">
            <a:gsLst>
              <a:gs pos="0">
                <a:schemeClr val="bg1">
                  <a:lumMod val="85000"/>
                </a:schemeClr>
              </a:gs>
              <a:gs pos="100000">
                <a:schemeClr val="bg1">
                  <a:lumMod val="95000"/>
                </a:schemeClr>
              </a:gs>
            </a:gsLst>
            <a:lin ang="108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vi-VN">
                <a:solidFill>
                  <a:schemeClr val="tx1"/>
                </a:solidFill>
              </a:rPr>
              <a:t>Nó </a:t>
            </a:r>
            <a:r>
              <a:rPr lang="vi-VN">
                <a:solidFill>
                  <a:srgbClr val="FF0000"/>
                </a:solidFill>
              </a:rPr>
              <a:t>bắt lưu lượng mạng trực tiếp </a:t>
            </a:r>
            <a:r>
              <a:rPr lang="vi-VN">
                <a:solidFill>
                  <a:schemeClr val="tx1"/>
                </a:solidFill>
              </a:rPr>
              <a:t>từ các mạng Ethernet, IEEE 802.11, PPP/HDLC, ATM, Bluetooth, USB, Token Ring, Frame Relay, FDDI</a:t>
            </a:r>
            <a:endParaRPr lang="en-US" b="1">
              <a:solidFill>
                <a:schemeClr val="tx1"/>
              </a:solidFill>
              <a:cs typeface="Arial" panose="020B0604020202020204" pitchFamily="34" charset="0"/>
            </a:endParaRPr>
          </a:p>
        </p:txBody>
      </p:sp>
      <p:sp>
        <p:nvSpPr>
          <p:cNvPr id="10" name="Rectangle 9"/>
          <p:cNvSpPr/>
          <p:nvPr/>
        </p:nvSpPr>
        <p:spPr>
          <a:xfrm>
            <a:off x="1847528" y="3989751"/>
            <a:ext cx="7920880" cy="779812"/>
          </a:xfrm>
          <a:prstGeom prst="rect">
            <a:avLst/>
          </a:prstGeom>
          <a:gradFill flip="none" rotWithShape="1">
            <a:gsLst>
              <a:gs pos="0">
                <a:schemeClr val="bg1">
                  <a:lumMod val="85000"/>
                </a:schemeClr>
              </a:gs>
              <a:gs pos="100000">
                <a:schemeClr val="bg1">
                  <a:lumMod val="95000"/>
                </a:schemeClr>
              </a:gs>
            </a:gsLst>
            <a:lin ang="108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vi-VN">
                <a:solidFill>
                  <a:schemeClr val="tx1"/>
                </a:solidFill>
              </a:rPr>
              <a:t>Các tệp bị bắt có thể được chỉnh sửa theo chương trình thông qua </a:t>
            </a:r>
            <a:r>
              <a:rPr lang="vi-VN">
                <a:solidFill>
                  <a:srgbClr val="FF0000"/>
                </a:solidFill>
              </a:rPr>
              <a:t>dòng lệnh</a:t>
            </a:r>
            <a:endParaRPr lang="en-US" b="1">
              <a:solidFill>
                <a:srgbClr val="FF0000"/>
              </a:solidFill>
              <a:cs typeface="Arial" panose="020B0604020202020204" pitchFamily="34" charset="0"/>
            </a:endParaRPr>
          </a:p>
        </p:txBody>
      </p:sp>
      <p:sp>
        <p:nvSpPr>
          <p:cNvPr id="11" name="Rectangle 10"/>
          <p:cNvSpPr/>
          <p:nvPr/>
        </p:nvSpPr>
        <p:spPr>
          <a:xfrm>
            <a:off x="1847528" y="4997863"/>
            <a:ext cx="7920880" cy="779812"/>
          </a:xfrm>
          <a:prstGeom prst="rect">
            <a:avLst/>
          </a:prstGeom>
          <a:gradFill flip="none" rotWithShape="1">
            <a:gsLst>
              <a:gs pos="0">
                <a:schemeClr val="bg1">
                  <a:lumMod val="85000"/>
                </a:schemeClr>
              </a:gs>
              <a:gs pos="100000">
                <a:schemeClr val="bg1">
                  <a:lumMod val="95000"/>
                </a:schemeClr>
              </a:gs>
            </a:gsLst>
            <a:lin ang="108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vi-VN">
                <a:solidFill>
                  <a:schemeClr val="tx1"/>
                </a:solidFill>
              </a:rPr>
              <a:t>Một </a:t>
            </a:r>
            <a:r>
              <a:rPr lang="vi-VN">
                <a:solidFill>
                  <a:srgbClr val="FF0000"/>
                </a:solidFill>
              </a:rPr>
              <a:t>tập hợp các bộ lọc</a:t>
            </a:r>
            <a:r>
              <a:rPr lang="vi-VN">
                <a:solidFill>
                  <a:schemeClr val="tx1"/>
                </a:solidFill>
              </a:rPr>
              <a:t> để hiển thị dữ liệu tùy chỉnh có thể được tùy chỉnh bằng cách sử dụng một bộ lọc hiển thị</a:t>
            </a:r>
            <a:endParaRPr lang="en-US" b="1">
              <a:solidFill>
                <a:schemeClr val="tx1"/>
              </a:solidFill>
              <a:cs typeface="Arial" panose="020B0604020202020204" pitchFamily="34" charset="0"/>
            </a:endParaRPr>
          </a:p>
        </p:txBody>
      </p:sp>
      <p:sp>
        <p:nvSpPr>
          <p:cNvPr id="6" name="Rectangle 5"/>
          <p:cNvSpPr/>
          <p:nvPr/>
        </p:nvSpPr>
        <p:spPr>
          <a:xfrm>
            <a:off x="9768408" y="821399"/>
            <a:ext cx="720080" cy="779812"/>
          </a:xfrm>
          <a:prstGeom prst="rect">
            <a:avLst/>
          </a:prstGeom>
          <a:gradFill flip="none" rotWithShape="1">
            <a:gsLst>
              <a:gs pos="0">
                <a:schemeClr val="bg1">
                  <a:lumMod val="85000"/>
                </a:schemeClr>
              </a:gs>
              <a:gs pos="100000">
                <a:schemeClr val="bg1"/>
              </a:gs>
            </a:gsLst>
            <a:lin ang="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01</a:t>
            </a:r>
          </a:p>
        </p:txBody>
      </p:sp>
      <p:sp>
        <p:nvSpPr>
          <p:cNvPr id="12" name="Rectangle 11"/>
          <p:cNvSpPr/>
          <p:nvPr/>
        </p:nvSpPr>
        <p:spPr>
          <a:xfrm>
            <a:off x="9768408" y="1817235"/>
            <a:ext cx="720080" cy="779812"/>
          </a:xfrm>
          <a:prstGeom prst="rect">
            <a:avLst/>
          </a:prstGeom>
          <a:gradFill flip="none" rotWithShape="1">
            <a:gsLst>
              <a:gs pos="0">
                <a:schemeClr val="bg1">
                  <a:lumMod val="85000"/>
                </a:schemeClr>
              </a:gs>
              <a:gs pos="100000">
                <a:schemeClr val="bg1"/>
              </a:gs>
            </a:gsLst>
            <a:lin ang="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02</a:t>
            </a:r>
          </a:p>
        </p:txBody>
      </p:sp>
      <p:sp>
        <p:nvSpPr>
          <p:cNvPr id="13" name="Rectangle 12"/>
          <p:cNvSpPr/>
          <p:nvPr/>
        </p:nvSpPr>
        <p:spPr>
          <a:xfrm>
            <a:off x="9768408" y="2825347"/>
            <a:ext cx="720080" cy="911740"/>
          </a:xfrm>
          <a:prstGeom prst="rect">
            <a:avLst/>
          </a:prstGeom>
          <a:gradFill flip="none" rotWithShape="1">
            <a:gsLst>
              <a:gs pos="0">
                <a:schemeClr val="bg1">
                  <a:lumMod val="85000"/>
                </a:schemeClr>
              </a:gs>
              <a:gs pos="100000">
                <a:schemeClr val="bg1"/>
              </a:gs>
            </a:gsLst>
            <a:lin ang="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03</a:t>
            </a:r>
          </a:p>
        </p:txBody>
      </p:sp>
      <p:sp>
        <p:nvSpPr>
          <p:cNvPr id="14" name="Rectangle 13"/>
          <p:cNvSpPr/>
          <p:nvPr/>
        </p:nvSpPr>
        <p:spPr>
          <a:xfrm>
            <a:off x="9768408" y="3989751"/>
            <a:ext cx="720080" cy="779812"/>
          </a:xfrm>
          <a:prstGeom prst="rect">
            <a:avLst/>
          </a:prstGeom>
          <a:gradFill flip="none" rotWithShape="1">
            <a:gsLst>
              <a:gs pos="0">
                <a:schemeClr val="bg1">
                  <a:lumMod val="85000"/>
                </a:schemeClr>
              </a:gs>
              <a:gs pos="100000">
                <a:schemeClr val="bg1"/>
              </a:gs>
            </a:gsLst>
            <a:lin ang="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04</a:t>
            </a:r>
          </a:p>
        </p:txBody>
      </p:sp>
      <p:sp>
        <p:nvSpPr>
          <p:cNvPr id="15" name="Rectangle 14"/>
          <p:cNvSpPr/>
          <p:nvPr/>
        </p:nvSpPr>
        <p:spPr>
          <a:xfrm>
            <a:off x="9768408" y="4997863"/>
            <a:ext cx="720080" cy="779812"/>
          </a:xfrm>
          <a:prstGeom prst="rect">
            <a:avLst/>
          </a:prstGeom>
          <a:gradFill flip="none" rotWithShape="1">
            <a:gsLst>
              <a:gs pos="0">
                <a:schemeClr val="bg1">
                  <a:lumMod val="85000"/>
                </a:schemeClr>
              </a:gs>
              <a:gs pos="100000">
                <a:schemeClr val="bg1"/>
              </a:gs>
            </a:gsLst>
            <a:lin ang="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Arial" panose="020B0604020202020204" pitchFamily="34" charset="0"/>
                <a:cs typeface="Arial" panose="020B0604020202020204" pitchFamily="34" charset="0"/>
              </a:rPr>
              <a:t>05</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9112" y="5659061"/>
            <a:ext cx="1944216" cy="1067844"/>
          </a:xfrm>
          <a:prstGeom prst="rect">
            <a:avLst/>
          </a:prstGeom>
        </p:spPr>
      </p:pic>
      <p:cxnSp>
        <p:nvCxnSpPr>
          <p:cNvPr id="17" name="Google Shape;127;p4">
            <a:extLst>
              <a:ext uri="{FF2B5EF4-FFF2-40B4-BE49-F238E27FC236}">
                <a16:creationId xmlns:a16="http://schemas.microsoft.com/office/drawing/2014/main" id="{341701DF-4FA5-DA1C-9EB0-C3A407E93679}"/>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284649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0" y="2258616"/>
            <a:ext cx="12192000" cy="713184"/>
          </a:xfrm>
          <a:prstGeom prst="rect">
            <a:avLst/>
          </a:prstGeom>
          <a:noFill/>
          <a:ln>
            <a:noFill/>
          </a:ln>
        </p:spPr>
        <p:txBody>
          <a:bodyPr spcFirstLastPara="1" vert="horz" wrap="square" lIns="91425" tIns="45700" rIns="91425" bIns="45700" rtlCol="0" anchor="ctr" anchorCtr="0">
            <a:noAutofit/>
          </a:bodyPr>
          <a:lstStyle/>
          <a:p>
            <a:pPr algn="ctr"/>
            <a:r>
              <a:rPr lang="en-US" sz="3600">
                <a:latin typeface="Tahoma"/>
                <a:ea typeface="Tahoma"/>
                <a:cs typeface="Tahoma"/>
                <a:sym typeface="Tahoma"/>
              </a:rPr>
              <a:t>II. Điểm yếu trong hệ thống mạng</a:t>
            </a:r>
            <a:endParaRPr sz="3600">
              <a:latin typeface="Tahoma"/>
              <a:ea typeface="Tahoma"/>
              <a:cs typeface="Tahoma"/>
              <a:sym typeface="Tahoma"/>
            </a:endParaRPr>
          </a:p>
        </p:txBody>
      </p:sp>
      <p:sp>
        <p:nvSpPr>
          <p:cNvPr id="161" name="Google Shape;161;p4"/>
          <p:cNvSpPr txBox="1">
            <a:spLocks noGrp="1"/>
          </p:cNvSpPr>
          <p:nvPr>
            <p:ph type="sldNum" idx="12"/>
          </p:nvPr>
        </p:nvSpPr>
        <p:spPr>
          <a:prstGeom prst="rect">
            <a:avLst/>
          </a:prstGeom>
          <a:noFill/>
          <a:ln>
            <a:noFill/>
          </a:ln>
        </p:spPr>
        <p:txBody>
          <a:bodyPr spcFirstLastPara="1" vert="horz" wrap="square" lIns="0" tIns="0" rIns="0" bIns="0" rtlCol="0" anchor="ctr" anchorCtr="1">
            <a:noAutofit/>
          </a:bodyPr>
          <a:lstStyle/>
          <a:p>
            <a:fld id="{00000000-1234-1234-1234-123412341234}" type="slidenum">
              <a:rPr lang="vi-VN"/>
              <a:pPr/>
              <a:t>8</a:t>
            </a:fld>
            <a:endParaRPr/>
          </a:p>
        </p:txBody>
      </p:sp>
    </p:spTree>
    <p:extLst>
      <p:ext uri="{BB962C8B-B14F-4D97-AF65-F5344CB8AC3E}">
        <p14:creationId xmlns:p14="http://schemas.microsoft.com/office/powerpoint/2010/main" val="26962994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81200" y="23560"/>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Công cụ Sniffing: Wireshark</a:t>
            </a:r>
          </a:p>
        </p:txBody>
      </p:sp>
      <p:sp>
        <p:nvSpPr>
          <p:cNvPr id="7" name="Oval 6"/>
          <p:cNvSpPr/>
          <p:nvPr/>
        </p:nvSpPr>
        <p:spPr>
          <a:xfrm>
            <a:off x="11327904" y="6237312"/>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80</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8868" y="5930838"/>
            <a:ext cx="1944216" cy="1067844"/>
          </a:xfrm>
          <a:prstGeom prst="rect">
            <a:avLst/>
          </a:prstGeom>
        </p:spPr>
      </p:pic>
      <p:cxnSp>
        <p:nvCxnSpPr>
          <p:cNvPr id="17" name="Google Shape;127;p4">
            <a:extLst>
              <a:ext uri="{FF2B5EF4-FFF2-40B4-BE49-F238E27FC236}">
                <a16:creationId xmlns:a16="http://schemas.microsoft.com/office/drawing/2014/main" id="{341701DF-4FA5-DA1C-9EB0-C3A407E93679}"/>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pic>
        <p:nvPicPr>
          <p:cNvPr id="5" name="Picture 2">
            <a:extLst>
              <a:ext uri="{FF2B5EF4-FFF2-40B4-BE49-F238E27FC236}">
                <a16:creationId xmlns:a16="http://schemas.microsoft.com/office/drawing/2014/main" id="{A4F6A231-6FEA-CC0F-75A0-A185C99B2E9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070652" y="800708"/>
            <a:ext cx="8907865"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5066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83859" y="0"/>
            <a:ext cx="8229600" cy="706091"/>
          </a:xfrm>
        </p:spPr>
        <p:txBody>
          <a:bodyPr>
            <a:noAutofit/>
          </a:bodyPr>
          <a:lstStyle/>
          <a:p>
            <a:r>
              <a:rPr lang="en-US" sz="2800" b="1">
                <a:solidFill>
                  <a:srgbClr val="FF0000"/>
                </a:solidFill>
                <a:latin typeface="Arial" panose="020B0604020202020204" pitchFamily="34" charset="0"/>
                <a:cs typeface="Arial" panose="020B0604020202020204" pitchFamily="34" charset="0"/>
              </a:rPr>
              <a:t>Công cụ Sniffing: SteelCentral Packet Analyzer</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5520" y="860208"/>
            <a:ext cx="8846277" cy="5137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889718" y="4212688"/>
            <a:ext cx="3024336" cy="1785104"/>
          </a:xfrm>
          <a:prstGeom prst="rect">
            <a:avLst/>
          </a:prstGeom>
          <a:solidFill>
            <a:schemeClr val="bg1"/>
          </a:solidFill>
        </p:spPr>
        <p:txBody>
          <a:bodyPr wrap="square" anchor="ctr">
            <a:spAutoFit/>
          </a:bodyPr>
          <a:lstStyle/>
          <a:p>
            <a:pPr marL="87313"/>
            <a:r>
              <a:rPr lang="en-US" sz="2200">
                <a:latin typeface="Arial" panose="020B0604020202020204" pitchFamily="34" charset="0"/>
                <a:cs typeface="Arial" panose="020B0604020202020204" pitchFamily="34" charset="0"/>
              </a:rPr>
              <a:t>SteelCentral Packet Analyzer cung cấp một bảng điều khiển đồ họa để phân tích </a:t>
            </a:r>
            <a:r>
              <a:rPr lang="en-US" sz="2200">
                <a:solidFill>
                  <a:srgbClr val="FF0000"/>
                </a:solidFill>
                <a:latin typeface="Arial" panose="020B0604020202020204" pitchFamily="34" charset="0"/>
                <a:cs typeface="Arial" panose="020B0604020202020204" pitchFamily="34" charset="0"/>
              </a:rPr>
              <a:t>gói tốc độ cao</a:t>
            </a:r>
          </a:p>
        </p:txBody>
      </p:sp>
      <p:sp>
        <p:nvSpPr>
          <p:cNvPr id="7" name="Oval 6"/>
          <p:cNvSpPr/>
          <p:nvPr/>
        </p:nvSpPr>
        <p:spPr>
          <a:xfrm>
            <a:off x="11327904" y="6271997"/>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81</a:t>
            </a:r>
          </a:p>
        </p:txBody>
      </p:sp>
      <p:cxnSp>
        <p:nvCxnSpPr>
          <p:cNvPr id="6" name="Google Shape;127;p4">
            <a:extLst>
              <a:ext uri="{FF2B5EF4-FFF2-40B4-BE49-F238E27FC236}">
                <a16:creationId xmlns:a16="http://schemas.microsoft.com/office/drawing/2014/main" id="{08BF452B-2B41-A3C6-2DE1-1FA1886BC96B}"/>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557081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113474" y="11013"/>
            <a:ext cx="8229600" cy="706091"/>
          </a:xfrm>
        </p:spPr>
        <p:txBody>
          <a:bodyPr>
            <a:noAutofit/>
          </a:bodyPr>
          <a:lstStyle/>
          <a:p>
            <a:r>
              <a:rPr lang="en-US" sz="3200" b="1">
                <a:solidFill>
                  <a:srgbClr val="FF0000"/>
                </a:solidFill>
                <a:latin typeface="Arial" panose="020B0604020202020204" pitchFamily="34" charset="0"/>
                <a:cs typeface="Arial" panose="020B0604020202020204" pitchFamily="34" charset="0"/>
              </a:rPr>
              <a:t>Công cụ Sniffing: Tcpdump/Windump</a:t>
            </a:r>
          </a:p>
        </p:txBody>
      </p:sp>
      <p:sp>
        <p:nvSpPr>
          <p:cNvPr id="3" name="Content Placeholder 2"/>
          <p:cNvSpPr>
            <a:spLocks noGrp="1"/>
          </p:cNvSpPr>
          <p:nvPr>
            <p:ph idx="1"/>
          </p:nvPr>
        </p:nvSpPr>
        <p:spPr>
          <a:xfrm>
            <a:off x="477078" y="974516"/>
            <a:ext cx="10803835" cy="651291"/>
          </a:xfrm>
          <a:noFill/>
          <a:ln w="19050">
            <a:noFill/>
          </a:ln>
          <a:effectLst/>
        </p:spPr>
        <p:style>
          <a:lnRef idx="2">
            <a:schemeClr val="dk1"/>
          </a:lnRef>
          <a:fillRef idx="1">
            <a:schemeClr val="lt1"/>
          </a:fillRef>
          <a:effectRef idx="0">
            <a:schemeClr val="dk1"/>
          </a:effectRef>
          <a:fontRef idx="minor">
            <a:schemeClr val="dk1"/>
          </a:fontRef>
        </p:style>
        <p:txBody>
          <a:bodyPr anchor="ctr">
            <a:normAutofit/>
          </a:bodyPr>
          <a:lstStyle/>
          <a:p>
            <a:pPr marL="0" indent="0">
              <a:buNone/>
            </a:pPr>
            <a:r>
              <a:rPr lang="en-US" sz="2000">
                <a:latin typeface="Arial" panose="020B0604020202020204" pitchFamily="34" charset="0"/>
                <a:cs typeface="Arial" panose="020B0604020202020204" pitchFamily="34" charset="0"/>
              </a:rPr>
              <a:t>TCPdump là một </a:t>
            </a:r>
            <a:r>
              <a:rPr lang="en-US" sz="2000">
                <a:solidFill>
                  <a:srgbClr val="FF0000"/>
                </a:solidFill>
                <a:latin typeface="Arial" panose="020B0604020202020204" pitchFamily="34" charset="0"/>
                <a:cs typeface="Arial" panose="020B0604020202020204" pitchFamily="34" charset="0"/>
              </a:rPr>
              <a:t>trình kiểm tra gói tin giao diện dòng lệnh</a:t>
            </a:r>
            <a:r>
              <a:rPr lang="en-US" sz="2000">
                <a:latin typeface="Arial" panose="020B0604020202020204" pitchFamily="34" charset="0"/>
                <a:cs typeface="Arial" panose="020B0604020202020204" pitchFamily="34" charset="0"/>
              </a:rPr>
              <a:t> chạy trên Linux và Windows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3140968"/>
            <a:ext cx="4323615"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040" y="3212977"/>
            <a:ext cx="4103058" cy="3034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704478" y="1916832"/>
            <a:ext cx="4319514" cy="108012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US" b="1">
                <a:solidFill>
                  <a:srgbClr val="0070C0"/>
                </a:solidFill>
                <a:latin typeface="Arial" panose="020B0604020202020204" pitchFamily="34" charset="0"/>
                <a:cs typeface="Arial" panose="020B0604020202020204" pitchFamily="34" charset="0"/>
              </a:rPr>
              <a:t>TCPDump</a:t>
            </a:r>
          </a:p>
          <a:p>
            <a:pPr algn="ctr">
              <a:spcBef>
                <a:spcPts val="300"/>
              </a:spcBef>
              <a:spcAft>
                <a:spcPts val="300"/>
              </a:spcAft>
            </a:pPr>
            <a:r>
              <a:rPr lang="en-US">
                <a:solidFill>
                  <a:schemeClr val="tx1"/>
                </a:solidFill>
                <a:latin typeface="Arial" panose="020B0604020202020204" pitchFamily="34" charset="0"/>
                <a:cs typeface="Arial" panose="020B0604020202020204" pitchFamily="34" charset="0"/>
              </a:rPr>
              <a:t>Hoạt động trên Linux và hệ thống UNIX</a:t>
            </a:r>
          </a:p>
        </p:txBody>
      </p:sp>
      <p:sp>
        <p:nvSpPr>
          <p:cNvPr id="9" name="Rectangle 8"/>
          <p:cNvSpPr/>
          <p:nvPr/>
        </p:nvSpPr>
        <p:spPr>
          <a:xfrm>
            <a:off x="6600056" y="1916832"/>
            <a:ext cx="3743018" cy="108012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US" b="1">
                <a:solidFill>
                  <a:srgbClr val="0070C0"/>
                </a:solidFill>
                <a:latin typeface="Arial" panose="020B0604020202020204" pitchFamily="34" charset="0"/>
                <a:cs typeface="Arial" panose="020B0604020202020204" pitchFamily="34" charset="0"/>
              </a:rPr>
              <a:t>WinDump</a:t>
            </a:r>
          </a:p>
          <a:p>
            <a:pPr algn="ctr">
              <a:spcBef>
                <a:spcPts val="300"/>
              </a:spcBef>
              <a:spcAft>
                <a:spcPts val="300"/>
              </a:spcAft>
            </a:pPr>
            <a:r>
              <a:rPr lang="en-US">
                <a:solidFill>
                  <a:schemeClr val="tx1"/>
                </a:solidFill>
                <a:latin typeface="Arial" panose="020B0604020202020204" pitchFamily="34" charset="0"/>
                <a:cs typeface="Arial" panose="020B0604020202020204" pitchFamily="34" charset="0"/>
              </a:rPr>
              <a:t>Hoạt động trên hệ thống Windows</a:t>
            </a:r>
          </a:p>
        </p:txBody>
      </p:sp>
      <p:sp>
        <p:nvSpPr>
          <p:cNvPr id="7" name="Oval 6"/>
          <p:cNvSpPr/>
          <p:nvPr/>
        </p:nvSpPr>
        <p:spPr>
          <a:xfrm>
            <a:off x="11327904" y="6267814"/>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82</a:t>
            </a:r>
          </a:p>
        </p:txBody>
      </p:sp>
      <p:cxnSp>
        <p:nvCxnSpPr>
          <p:cNvPr id="8" name="Google Shape;127;p4">
            <a:extLst>
              <a:ext uri="{FF2B5EF4-FFF2-40B4-BE49-F238E27FC236}">
                <a16:creationId xmlns:a16="http://schemas.microsoft.com/office/drawing/2014/main" id="{8762F116-6DB7-059D-3974-B133F6F52893}"/>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26265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186880" y="-1"/>
            <a:ext cx="8229600" cy="706091"/>
          </a:xfrm>
        </p:spPr>
        <p:txBody>
          <a:bodyPr>
            <a:noAutofit/>
          </a:bodyPr>
          <a:lstStyle/>
          <a:p>
            <a:r>
              <a:rPr lang="en-US" sz="2800" b="1">
                <a:solidFill>
                  <a:srgbClr val="FF0000"/>
                </a:solidFill>
                <a:latin typeface="Arial" panose="020B0604020202020204" pitchFamily="34" charset="0"/>
                <a:cs typeface="Arial" panose="020B0604020202020204" pitchFamily="34" charset="0"/>
              </a:rPr>
              <a:t>Công cụ Sniffing: Capsa Network Analyzer</a:t>
            </a:r>
          </a:p>
        </p:txBody>
      </p:sp>
      <p:sp>
        <p:nvSpPr>
          <p:cNvPr id="3" name="Content Placeholder 2"/>
          <p:cNvSpPr>
            <a:spLocks noGrp="1"/>
          </p:cNvSpPr>
          <p:nvPr>
            <p:ph idx="1"/>
          </p:nvPr>
        </p:nvSpPr>
        <p:spPr>
          <a:xfrm>
            <a:off x="473493" y="915095"/>
            <a:ext cx="11264619" cy="723299"/>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marL="0" indent="0">
              <a:buNone/>
            </a:pPr>
            <a:r>
              <a:rPr lang="en-US" sz="2000">
                <a:latin typeface="Arial" panose="020B0604020202020204" pitchFamily="34" charset="0"/>
                <a:cs typeface="Arial" panose="020B0604020202020204" pitchFamily="34" charset="0"/>
              </a:rPr>
              <a:t>Capsa Network Analyzer </a:t>
            </a:r>
            <a:r>
              <a:rPr lang="en-US" sz="2000">
                <a:solidFill>
                  <a:srgbClr val="FF0000"/>
                </a:solidFill>
                <a:latin typeface="Arial" panose="020B0604020202020204" pitchFamily="34" charset="0"/>
                <a:cs typeface="Arial" panose="020B0604020202020204" pitchFamily="34" charset="0"/>
              </a:rPr>
              <a:t>bắt những dữ liệu được truyền trong mạng </a:t>
            </a:r>
            <a:r>
              <a:rPr lang="en-US" sz="2000">
                <a:latin typeface="Arial" panose="020B0604020202020204" pitchFamily="34" charset="0"/>
                <a:cs typeface="Arial" panose="020B0604020202020204" pitchFamily="34" charset="0"/>
              </a:rPr>
              <a:t>và cung cấp nhiều thống kê phân tích theo cách trực quan và đồ họa</a:t>
            </a:r>
          </a:p>
        </p:txBody>
      </p:sp>
      <p:sp>
        <p:nvSpPr>
          <p:cNvPr id="7" name="Oval 6"/>
          <p:cNvSpPr/>
          <p:nvPr/>
        </p:nvSpPr>
        <p:spPr>
          <a:xfrm>
            <a:off x="11306064" y="6259229"/>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83</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3" y="1698174"/>
            <a:ext cx="6735225"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3512" y="3741622"/>
            <a:ext cx="859552" cy="953503"/>
          </a:xfrm>
          <a:prstGeom prst="rect">
            <a:avLst/>
          </a:prstGeom>
        </p:spPr>
      </p:pic>
      <p:grpSp>
        <p:nvGrpSpPr>
          <p:cNvPr id="10" name="Group 9"/>
          <p:cNvGrpSpPr/>
          <p:nvPr/>
        </p:nvGrpSpPr>
        <p:grpSpPr>
          <a:xfrm>
            <a:off x="9735236" y="3858414"/>
            <a:ext cx="609237" cy="720080"/>
            <a:chOff x="8283243" y="3861048"/>
            <a:chExt cx="609237" cy="720080"/>
          </a:xfrm>
        </p:grpSpPr>
        <p:sp>
          <p:nvSpPr>
            <p:cNvPr id="8" name="Rounded Rectangle 7"/>
            <p:cNvSpPr/>
            <p:nvPr/>
          </p:nvSpPr>
          <p:spPr>
            <a:xfrm>
              <a:off x="8494081" y="3861048"/>
              <a:ext cx="168670" cy="7168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2" name="Rounded Rectangle 11"/>
            <p:cNvSpPr/>
            <p:nvPr/>
          </p:nvSpPr>
          <p:spPr>
            <a:xfrm>
              <a:off x="8283243" y="4120850"/>
              <a:ext cx="168670" cy="46027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3" name="Rounded Rectangle 12"/>
            <p:cNvSpPr/>
            <p:nvPr/>
          </p:nvSpPr>
          <p:spPr>
            <a:xfrm>
              <a:off x="8704919" y="4036515"/>
              <a:ext cx="187561" cy="5446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grpSp>
      <p:cxnSp>
        <p:nvCxnSpPr>
          <p:cNvPr id="9" name="Google Shape;127;p4">
            <a:extLst>
              <a:ext uri="{FF2B5EF4-FFF2-40B4-BE49-F238E27FC236}">
                <a16:creationId xmlns:a16="http://schemas.microsoft.com/office/drawing/2014/main" id="{B0C0CD86-DC0D-CF2C-EA59-E859C40BED0C}"/>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867917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51799" y="21032"/>
            <a:ext cx="10893287" cy="706091"/>
          </a:xfrm>
        </p:spPr>
        <p:txBody>
          <a:bodyPr>
            <a:noAutofit/>
          </a:bodyPr>
          <a:lstStyle/>
          <a:p>
            <a:pPr algn="ctr"/>
            <a:r>
              <a:rPr lang="en-US" sz="3200" b="1">
                <a:solidFill>
                  <a:srgbClr val="FF0000"/>
                </a:solidFill>
                <a:latin typeface="Arial" panose="020B0604020202020204" pitchFamily="34" charset="0"/>
                <a:cs typeface="Arial" panose="020B0604020202020204" pitchFamily="34" charset="0"/>
              </a:rPr>
              <a:t>Phân tích gói mạng: OmniPeek Network Analyzer</a:t>
            </a:r>
          </a:p>
        </p:txBody>
      </p:sp>
      <p:sp>
        <p:nvSpPr>
          <p:cNvPr id="3" name="Content Placeholder 2"/>
          <p:cNvSpPr>
            <a:spLocks noGrp="1"/>
          </p:cNvSpPr>
          <p:nvPr>
            <p:ph idx="1"/>
          </p:nvPr>
        </p:nvSpPr>
        <p:spPr>
          <a:xfrm>
            <a:off x="427383" y="953286"/>
            <a:ext cx="9737577" cy="1515387"/>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marL="457200" indent="-457200">
              <a:buFont typeface="Wingdings" panose="05000000000000000000" pitchFamily="2" charset="2"/>
              <a:buChar char="q"/>
            </a:pPr>
            <a:r>
              <a:rPr lang="en-US" sz="2000">
                <a:latin typeface="Arial" panose="020B0604020202020204" pitchFamily="34" charset="0"/>
                <a:cs typeface="Arial" panose="020B0604020202020204" pitchFamily="34" charset="0"/>
              </a:rPr>
              <a:t>Sniffer OmniPeek hiển thị Bản đồ Google trong cửa sổ bắt được hiển thị </a:t>
            </a:r>
            <a:r>
              <a:rPr lang="en-US" sz="2000">
                <a:solidFill>
                  <a:srgbClr val="FF0000"/>
                </a:solidFill>
                <a:latin typeface="Arial" panose="020B0604020202020204" pitchFamily="34" charset="0"/>
                <a:cs typeface="Arial" panose="020B0604020202020204" pitchFamily="34" charset="0"/>
              </a:rPr>
              <a:t>vị trí của tất cả các địa chỉ IP công cộng của các gói đã bị bắt</a:t>
            </a:r>
          </a:p>
          <a:p>
            <a:pPr marL="457200" indent="-457200">
              <a:buFont typeface="Wingdings" panose="05000000000000000000" pitchFamily="2" charset="2"/>
              <a:buChar char="q"/>
            </a:pPr>
            <a:r>
              <a:rPr lang="en-US" sz="2000">
                <a:latin typeface="Arial" panose="020B0604020202020204" pitchFamily="34" charset="0"/>
                <a:cs typeface="Arial" panose="020B0604020202020204" pitchFamily="34" charset="0"/>
              </a:rPr>
              <a:t>Tính năng này là một cách tuyệt vời để theo dõi mạng trong thời gian thực và theo dõi </a:t>
            </a:r>
            <a:r>
              <a:rPr lang="en-US" sz="2000">
                <a:solidFill>
                  <a:srgbClr val="FF0000"/>
                </a:solidFill>
                <a:latin typeface="Arial" panose="020B0604020202020204" pitchFamily="34" charset="0"/>
                <a:cs typeface="Arial" panose="020B0604020202020204" pitchFamily="34" charset="0"/>
              </a:rPr>
              <a:t>lưu lượng </a:t>
            </a:r>
            <a:r>
              <a:rPr lang="en-US" sz="2000">
                <a:latin typeface="Arial" panose="020B0604020202020204" pitchFamily="34" charset="0"/>
                <a:cs typeface="Arial" panose="020B0604020202020204" pitchFamily="34" charset="0"/>
              </a:rPr>
              <a:t>đó</a:t>
            </a:r>
          </a:p>
        </p:txBody>
      </p:sp>
      <p:sp>
        <p:nvSpPr>
          <p:cNvPr id="7" name="Oval 6"/>
          <p:cNvSpPr/>
          <p:nvPr/>
        </p:nvSpPr>
        <p:spPr>
          <a:xfrm>
            <a:off x="11331532"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84</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653" y="2125211"/>
            <a:ext cx="6274551" cy="4528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9805" y="4389326"/>
            <a:ext cx="633985" cy="633985"/>
          </a:xfrm>
          <a:prstGeom prst="rect">
            <a:avLst/>
          </a:prstGeom>
        </p:spPr>
      </p:pic>
      <p:grpSp>
        <p:nvGrpSpPr>
          <p:cNvPr id="9" name="Group 8"/>
          <p:cNvGrpSpPr/>
          <p:nvPr/>
        </p:nvGrpSpPr>
        <p:grpSpPr>
          <a:xfrm>
            <a:off x="2003275" y="3015990"/>
            <a:ext cx="1327047" cy="826019"/>
            <a:chOff x="200064" y="4077072"/>
            <a:chExt cx="1327047" cy="826019"/>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064" y="4077072"/>
              <a:ext cx="1327047" cy="826019"/>
            </a:xfrm>
            <a:prstGeom prst="rect">
              <a:avLst/>
            </a:prstGeom>
          </p:spPr>
        </p:pic>
        <p:sp>
          <p:nvSpPr>
            <p:cNvPr id="8" name="Rectangle 7"/>
            <p:cNvSpPr/>
            <p:nvPr/>
          </p:nvSpPr>
          <p:spPr>
            <a:xfrm>
              <a:off x="395536" y="4149144"/>
              <a:ext cx="936104" cy="57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grpSp>
      <p:cxnSp>
        <p:nvCxnSpPr>
          <p:cNvPr id="11" name="Google Shape;127;p4">
            <a:extLst>
              <a:ext uri="{FF2B5EF4-FFF2-40B4-BE49-F238E27FC236}">
                <a16:creationId xmlns:a16="http://schemas.microsoft.com/office/drawing/2014/main" id="{DD88FB72-986C-B999-05FF-1225341F1328}"/>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267032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100470" y="-21417"/>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Phân tích gói mạng: Observer</a:t>
            </a:r>
          </a:p>
        </p:txBody>
      </p:sp>
      <p:sp>
        <p:nvSpPr>
          <p:cNvPr id="3" name="Content Placeholder 2"/>
          <p:cNvSpPr>
            <a:spLocks noGrp="1"/>
          </p:cNvSpPr>
          <p:nvPr>
            <p:ph idx="1"/>
          </p:nvPr>
        </p:nvSpPr>
        <p:spPr>
          <a:xfrm>
            <a:off x="198782" y="906513"/>
            <a:ext cx="11151705" cy="1227355"/>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marL="0" indent="0">
              <a:spcBef>
                <a:spcPts val="400"/>
              </a:spcBef>
              <a:spcAft>
                <a:spcPts val="400"/>
              </a:spcAft>
              <a:buNone/>
            </a:pPr>
            <a:r>
              <a:rPr lang="en-US" sz="2000">
                <a:latin typeface="Arial" panose="020B0604020202020204" pitchFamily="34" charset="0"/>
                <a:cs typeface="Arial" panose="020B0604020202020204" pitchFamily="34" charset="0"/>
              </a:rPr>
              <a:t>Observer cung cấp thông tin chi tiết toàn diện về lưu lượng mạng và cung cấp </a:t>
            </a:r>
            <a:r>
              <a:rPr lang="en-US" sz="2000">
                <a:solidFill>
                  <a:srgbClr val="FF0000"/>
                </a:solidFill>
                <a:latin typeface="Arial" panose="020B0604020202020204" pitchFamily="34" charset="0"/>
                <a:cs typeface="Arial" panose="020B0604020202020204" pitchFamily="34" charset="0"/>
              </a:rPr>
              <a:t>phân tích ngược thời gian</a:t>
            </a:r>
            <a:r>
              <a:rPr lang="en-US" sz="2000">
                <a:latin typeface="Arial" panose="020B0604020202020204" pitchFamily="34" charset="0"/>
                <a:cs typeface="Arial" panose="020B0604020202020204" pitchFamily="34" charset="0"/>
              </a:rPr>
              <a:t>, báo cáo, xu hướng, cảnh báo, công cụ ứng dụng và </a:t>
            </a:r>
            <a:r>
              <a:rPr lang="en-US" sz="2000">
                <a:solidFill>
                  <a:srgbClr val="FF0000"/>
                </a:solidFill>
                <a:latin typeface="Arial" panose="020B0604020202020204" pitchFamily="34" charset="0"/>
                <a:cs typeface="Arial" panose="020B0604020202020204" pitchFamily="34" charset="0"/>
              </a:rPr>
              <a:t>khả năng giám sát đường truyền</a:t>
            </a:r>
          </a:p>
        </p:txBody>
      </p:sp>
      <p:sp>
        <p:nvSpPr>
          <p:cNvPr id="7" name="Oval 6"/>
          <p:cNvSpPr/>
          <p:nvPr/>
        </p:nvSpPr>
        <p:spPr>
          <a:xfrm>
            <a:off x="11327904" y="6257190"/>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85</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359" y="1772816"/>
            <a:ext cx="6684379"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Google Shape;127;p4">
            <a:extLst>
              <a:ext uri="{FF2B5EF4-FFF2-40B4-BE49-F238E27FC236}">
                <a16:creationId xmlns:a16="http://schemas.microsoft.com/office/drawing/2014/main" id="{212F03DF-6D9B-70E1-BCFE-51E1B3675491}"/>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5872103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82757" y="0"/>
            <a:ext cx="10465904" cy="706091"/>
          </a:xfrm>
        </p:spPr>
        <p:txBody>
          <a:bodyPr>
            <a:noAutofit/>
          </a:bodyPr>
          <a:lstStyle/>
          <a:p>
            <a:r>
              <a:rPr lang="en-US" sz="3200" b="1">
                <a:solidFill>
                  <a:srgbClr val="FF0000"/>
                </a:solidFill>
                <a:latin typeface="Arial" panose="020B0604020202020204" pitchFamily="34" charset="0"/>
                <a:cs typeface="Arial" panose="020B0604020202020204" pitchFamily="34" charset="0"/>
              </a:rPr>
              <a:t>Phân tích gói mạng: RSA NetWitness Investigator</a:t>
            </a:r>
          </a:p>
        </p:txBody>
      </p:sp>
      <p:sp>
        <p:nvSpPr>
          <p:cNvPr id="3" name="Content Placeholder 2"/>
          <p:cNvSpPr>
            <a:spLocks noGrp="1"/>
          </p:cNvSpPr>
          <p:nvPr>
            <p:ph idx="1"/>
          </p:nvPr>
        </p:nvSpPr>
        <p:spPr>
          <a:xfrm>
            <a:off x="433736" y="950854"/>
            <a:ext cx="10996263" cy="795307"/>
          </a:xfrm>
          <a:noFill/>
          <a:ln w="19050">
            <a:noFill/>
          </a:ln>
          <a:effectLst/>
        </p:spPr>
        <p:style>
          <a:lnRef idx="2">
            <a:schemeClr val="dk1"/>
          </a:lnRef>
          <a:fillRef idx="1">
            <a:schemeClr val="lt1"/>
          </a:fillRef>
          <a:effectRef idx="0">
            <a:schemeClr val="dk1"/>
          </a:effectRef>
          <a:fontRef idx="minor">
            <a:schemeClr val="dk1"/>
          </a:fontRef>
        </p:style>
        <p:txBody>
          <a:bodyPr anchor="t">
            <a:normAutofit/>
          </a:bodyPr>
          <a:lstStyle/>
          <a:p>
            <a:pPr marL="0" indent="0">
              <a:buNone/>
            </a:pPr>
            <a:r>
              <a:rPr lang="en-US" sz="2000">
                <a:latin typeface="Arial" panose="020B0604020202020204" pitchFamily="34" charset="0"/>
                <a:cs typeface="Arial" panose="020B0604020202020204" pitchFamily="34" charset="0"/>
              </a:rPr>
              <a:t>RSA NetWitness Investigator </a:t>
            </a:r>
            <a:r>
              <a:rPr lang="en-US" sz="2000">
                <a:solidFill>
                  <a:srgbClr val="FF0000"/>
                </a:solidFill>
                <a:latin typeface="Arial" panose="020B0604020202020204" pitchFamily="34" charset="0"/>
                <a:cs typeface="Arial" panose="020B0604020202020204" pitchFamily="34" charset="0"/>
              </a:rPr>
              <a:t>nắm bắt lưu lượng trực tiếp và xử lý các file gói </a:t>
            </a:r>
            <a:r>
              <a:rPr lang="en-US" sz="2000">
                <a:latin typeface="Arial" panose="020B0604020202020204" pitchFamily="34" charset="0"/>
                <a:cs typeface="Arial" panose="020B0604020202020204" pitchFamily="34" charset="0"/>
              </a:rPr>
              <a:t>từ bất kỳ thiết bị thu thập mạng hiện có nào</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52" y="1729325"/>
            <a:ext cx="9095044" cy="4791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1327904"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86</a:t>
            </a:r>
          </a:p>
        </p:txBody>
      </p:sp>
      <p:cxnSp>
        <p:nvCxnSpPr>
          <p:cNvPr id="6" name="Google Shape;127;p4">
            <a:extLst>
              <a:ext uri="{FF2B5EF4-FFF2-40B4-BE49-F238E27FC236}">
                <a16:creationId xmlns:a16="http://schemas.microsoft.com/office/drawing/2014/main" id="{8C3A7529-1D69-4E63-F39E-F1C2C440BA50}"/>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7736727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91542" y="18006"/>
            <a:ext cx="8229600" cy="706091"/>
          </a:xfrm>
        </p:spPr>
        <p:txBody>
          <a:bodyPr>
            <a:noAutofit/>
          </a:bodyPr>
          <a:lstStyle/>
          <a:p>
            <a:pPr algn="ctr"/>
            <a:r>
              <a:rPr lang="en-US" sz="3200" b="1">
                <a:solidFill>
                  <a:srgbClr val="FF0000"/>
                </a:solidFill>
                <a:latin typeface="Arial" panose="020B0604020202020204" pitchFamily="34" charset="0"/>
                <a:cs typeface="Arial" panose="020B0604020202020204" pitchFamily="34" charset="0"/>
              </a:rPr>
              <a:t>Ghi chép bằng chứng từ mạng</a:t>
            </a:r>
          </a:p>
        </p:txBody>
      </p:sp>
      <p:sp>
        <p:nvSpPr>
          <p:cNvPr id="4" name="Rectangle 3"/>
          <p:cNvSpPr/>
          <p:nvPr/>
        </p:nvSpPr>
        <p:spPr>
          <a:xfrm>
            <a:off x="2135560" y="965720"/>
            <a:ext cx="8280920" cy="720080"/>
          </a:xfrm>
          <a:prstGeom prst="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en-US">
                <a:solidFill>
                  <a:schemeClr val="tx1"/>
                </a:solidFill>
                <a:latin typeface="Arial" panose="020B0604020202020204" pitchFamily="34" charset="0"/>
                <a:cs typeface="Arial" panose="020B0604020202020204" pitchFamily="34" charset="0"/>
              </a:rPr>
              <a:t>Việc ghi lại bằng chứng thu thập được trên mạng rất dễ dàng nếu </a:t>
            </a:r>
            <a:r>
              <a:rPr lang="en-US">
                <a:solidFill>
                  <a:srgbClr val="FF0000"/>
                </a:solidFill>
                <a:latin typeface="Arial" panose="020B0604020202020204" pitchFamily="34" charset="0"/>
                <a:cs typeface="Arial" panose="020B0604020202020204" pitchFamily="34" charset="0"/>
              </a:rPr>
              <a:t>nhật ký </a:t>
            </a:r>
            <a:r>
              <a:rPr lang="en-US">
                <a:solidFill>
                  <a:schemeClr val="tx1"/>
                </a:solidFill>
                <a:latin typeface="Arial" panose="020B0604020202020204" pitchFamily="34" charset="0"/>
                <a:cs typeface="Arial" panose="020B0604020202020204" pitchFamily="34" charset="0"/>
              </a:rPr>
              <a:t>nhỏ, vì có thể lấy bản </a:t>
            </a:r>
            <a:r>
              <a:rPr lang="en-US">
                <a:solidFill>
                  <a:srgbClr val="FF0000"/>
                </a:solidFill>
                <a:latin typeface="Arial" panose="020B0604020202020204" pitchFamily="34" charset="0"/>
                <a:cs typeface="Arial" panose="020B0604020202020204" pitchFamily="34" charset="0"/>
              </a:rPr>
              <a:t>in ra </a:t>
            </a:r>
            <a:r>
              <a:rPr lang="en-US">
                <a:solidFill>
                  <a:schemeClr val="tx1"/>
                </a:solidFill>
                <a:latin typeface="Arial" panose="020B0604020202020204" pitchFamily="34" charset="0"/>
                <a:cs typeface="Arial" panose="020B0604020202020204" pitchFamily="34" charset="0"/>
              </a:rPr>
              <a:t>và chứng thực</a:t>
            </a:r>
          </a:p>
        </p:txBody>
      </p:sp>
      <p:sp>
        <p:nvSpPr>
          <p:cNvPr id="8" name="Rectangle 7"/>
          <p:cNvSpPr/>
          <p:nvPr/>
        </p:nvSpPr>
        <p:spPr>
          <a:xfrm>
            <a:off x="2135560" y="1829816"/>
            <a:ext cx="8280920" cy="1080120"/>
          </a:xfrm>
          <a:prstGeom prst="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en-US">
                <a:solidFill>
                  <a:schemeClr val="tx1"/>
                </a:solidFill>
                <a:latin typeface="Arial" panose="020B0604020202020204" pitchFamily="34" charset="0"/>
                <a:cs typeface="Arial" panose="020B0604020202020204" pitchFamily="34" charset="0"/>
              </a:rPr>
              <a:t>Việc ghi lại </a:t>
            </a:r>
            <a:r>
              <a:rPr lang="en-US">
                <a:solidFill>
                  <a:srgbClr val="FF0000"/>
                </a:solidFill>
                <a:latin typeface="Arial" panose="020B0604020202020204" pitchFamily="34" charset="0"/>
                <a:cs typeface="Arial" panose="020B0604020202020204" pitchFamily="34" charset="0"/>
              </a:rPr>
              <a:t>bằng chứng kỹ thuật số </a:t>
            </a:r>
            <a:r>
              <a:rPr lang="en-US">
                <a:solidFill>
                  <a:schemeClr val="tx1"/>
                </a:solidFill>
                <a:latin typeface="Arial" panose="020B0604020202020204" pitchFamily="34" charset="0"/>
                <a:cs typeface="Arial" panose="020B0604020202020204" pitchFamily="34" charset="0"/>
              </a:rPr>
              <a:t>trên mạng trở nên phức tạp hơn khi bằng chứng được thu thập từ các hệ thống được </a:t>
            </a:r>
            <a:r>
              <a:rPr lang="en-US">
                <a:solidFill>
                  <a:srgbClr val="FF0000"/>
                </a:solidFill>
                <a:latin typeface="Arial" panose="020B0604020202020204" pitchFamily="34" charset="0"/>
                <a:cs typeface="Arial" panose="020B0604020202020204" pitchFamily="34" charset="0"/>
              </a:rPr>
              <a:t>đặt từ xa</a:t>
            </a:r>
            <a:r>
              <a:rPr lang="en-US">
                <a:solidFill>
                  <a:schemeClr val="tx1"/>
                </a:solidFill>
                <a:latin typeface="Arial" panose="020B0604020202020204" pitchFamily="34" charset="0"/>
                <a:cs typeface="Arial" panose="020B0604020202020204" pitchFamily="34" charset="0"/>
              </a:rPr>
              <a:t>, do không có </a:t>
            </a:r>
            <a:r>
              <a:rPr lang="en-US">
                <a:solidFill>
                  <a:srgbClr val="FF0000"/>
                </a:solidFill>
                <a:latin typeface="Arial" panose="020B0604020202020204" pitchFamily="34" charset="0"/>
                <a:cs typeface="Arial" panose="020B0604020202020204" pitchFamily="34" charset="0"/>
              </a:rPr>
              <a:t>mốc ngày và giờ </a:t>
            </a:r>
            <a:r>
              <a:rPr lang="en-US">
                <a:solidFill>
                  <a:schemeClr val="tx1"/>
                </a:solidFill>
                <a:latin typeface="Arial" panose="020B0604020202020204" pitchFamily="34" charset="0"/>
                <a:cs typeface="Arial" panose="020B0604020202020204" pitchFamily="34" charset="0"/>
              </a:rPr>
              <a:t>của các file liên quan</a:t>
            </a:r>
          </a:p>
        </p:txBody>
      </p:sp>
      <p:sp>
        <p:nvSpPr>
          <p:cNvPr id="9" name="Rectangle 8"/>
          <p:cNvSpPr/>
          <p:nvPr/>
        </p:nvSpPr>
        <p:spPr>
          <a:xfrm>
            <a:off x="2135560" y="3053952"/>
            <a:ext cx="8280920" cy="1008112"/>
          </a:xfrm>
          <a:prstGeom prst="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en-US">
                <a:solidFill>
                  <a:schemeClr val="tx1"/>
                </a:solidFill>
                <a:latin typeface="Arial" panose="020B0604020202020204" pitchFamily="34" charset="0"/>
                <a:cs typeface="Arial" panose="020B0604020202020204" pitchFamily="34" charset="0"/>
              </a:rPr>
              <a:t>Nếu bằng chứng nằm trên một </a:t>
            </a:r>
            <a:r>
              <a:rPr lang="en-US">
                <a:solidFill>
                  <a:srgbClr val="FF0000"/>
                </a:solidFill>
                <a:latin typeface="Arial" panose="020B0604020202020204" pitchFamily="34" charset="0"/>
                <a:cs typeface="Arial" panose="020B0604020202020204" pitchFamily="34" charset="0"/>
              </a:rPr>
              <a:t>máy tính từ xa</a:t>
            </a:r>
            <a:r>
              <a:rPr lang="en-US">
                <a:solidFill>
                  <a:schemeClr val="tx1"/>
                </a:solidFill>
                <a:latin typeface="Arial" panose="020B0604020202020204" pitchFamily="34" charset="0"/>
                <a:cs typeface="Arial" panose="020B0604020202020204" pitchFamily="34" charset="0"/>
              </a:rPr>
              <a:t>, thông tin chi tiết về việc thu thập và vị trí </a:t>
            </a:r>
            <a:r>
              <a:rPr lang="en-US">
                <a:solidFill>
                  <a:srgbClr val="FF0000"/>
                </a:solidFill>
                <a:latin typeface="Arial" panose="020B0604020202020204" pitchFamily="34" charset="0"/>
                <a:cs typeface="Arial" panose="020B0604020202020204" pitchFamily="34" charset="0"/>
              </a:rPr>
              <a:t>phải được ghi lại</a:t>
            </a:r>
            <a:r>
              <a:rPr lang="en-US">
                <a:solidFill>
                  <a:schemeClr val="tx1"/>
                </a:solidFill>
                <a:latin typeface="Arial" panose="020B0604020202020204" pitchFamily="34" charset="0"/>
                <a:cs typeface="Arial" panose="020B0604020202020204" pitchFamily="34" charset="0"/>
              </a:rPr>
              <a:t>. Điều tra viên nên chỉ định </a:t>
            </a:r>
            <a:r>
              <a:rPr lang="en-US">
                <a:solidFill>
                  <a:srgbClr val="FF0000"/>
                </a:solidFill>
                <a:latin typeface="Arial" panose="020B0604020202020204" pitchFamily="34" charset="0"/>
                <a:cs typeface="Arial" panose="020B0604020202020204" pitchFamily="34" charset="0"/>
              </a:rPr>
              <a:t>máy chủ </a:t>
            </a:r>
            <a:r>
              <a:rPr lang="en-US">
                <a:solidFill>
                  <a:schemeClr val="tx1"/>
                </a:solidFill>
                <a:latin typeface="Arial" panose="020B0604020202020204" pitchFamily="34" charset="0"/>
                <a:cs typeface="Arial" panose="020B0604020202020204" pitchFamily="34" charset="0"/>
              </a:rPr>
              <a:t>chứa dữ liệu rõ ràng để tránh nhầm lẫn</a:t>
            </a:r>
          </a:p>
        </p:txBody>
      </p:sp>
      <p:sp>
        <p:nvSpPr>
          <p:cNvPr id="10" name="Rectangle 9"/>
          <p:cNvSpPr/>
          <p:nvPr/>
        </p:nvSpPr>
        <p:spPr>
          <a:xfrm>
            <a:off x="2135560" y="4206080"/>
            <a:ext cx="8280920" cy="864096"/>
          </a:xfrm>
          <a:prstGeom prst="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en-US">
                <a:solidFill>
                  <a:schemeClr val="tx1"/>
                </a:solidFill>
                <a:latin typeface="Arial" panose="020B0604020202020204" pitchFamily="34" charset="0"/>
                <a:cs typeface="Arial" panose="020B0604020202020204" pitchFamily="34" charset="0"/>
              </a:rPr>
              <a:t>Đối với tài liệu và tính toàn vẹn của tài liệu, nên tuân theo </a:t>
            </a:r>
            <a:r>
              <a:rPr lang="en-US">
                <a:solidFill>
                  <a:srgbClr val="FF0000"/>
                </a:solidFill>
                <a:latin typeface="Arial" panose="020B0604020202020204" pitchFamily="34" charset="0"/>
                <a:cs typeface="Arial" panose="020B0604020202020204" pitchFamily="34" charset="0"/>
              </a:rPr>
              <a:t>một phương pháp luận chuẩn</a:t>
            </a:r>
          </a:p>
        </p:txBody>
      </p:sp>
      <p:sp>
        <p:nvSpPr>
          <p:cNvPr id="11" name="Rectangle 10"/>
          <p:cNvSpPr/>
          <p:nvPr/>
        </p:nvSpPr>
        <p:spPr>
          <a:xfrm>
            <a:off x="2135560" y="5214192"/>
            <a:ext cx="8280920" cy="1080120"/>
          </a:xfrm>
          <a:prstGeom prst="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en-US">
                <a:solidFill>
                  <a:schemeClr val="tx1"/>
                </a:solidFill>
                <a:latin typeface="Arial" panose="020B0604020202020204" pitchFamily="34" charset="0"/>
                <a:cs typeface="Arial" panose="020B0604020202020204" pitchFamily="34" charset="0"/>
              </a:rPr>
              <a:t>Để hỗ trợ </a:t>
            </a:r>
            <a:r>
              <a:rPr lang="en-US">
                <a:solidFill>
                  <a:srgbClr val="FF0000"/>
                </a:solidFill>
                <a:latin typeface="Arial" panose="020B0604020202020204" pitchFamily="34" charset="0"/>
                <a:cs typeface="Arial" panose="020B0604020202020204" pitchFamily="34" charset="0"/>
              </a:rPr>
              <a:t>chuỗi thu thập</a:t>
            </a:r>
            <a:r>
              <a:rPr lang="en-US">
                <a:solidFill>
                  <a:schemeClr val="tx1"/>
                </a:solidFill>
                <a:latin typeface="Arial" panose="020B0604020202020204" pitchFamily="34" charset="0"/>
                <a:cs typeface="Arial" panose="020B0604020202020204" pitchFamily="34" charset="0"/>
              </a:rPr>
              <a:t>, điều tra viên nên in </a:t>
            </a:r>
            <a:r>
              <a:rPr lang="en-US">
                <a:solidFill>
                  <a:srgbClr val="FF0000"/>
                </a:solidFill>
                <a:latin typeface="Arial" panose="020B0604020202020204" pitchFamily="34" charset="0"/>
                <a:cs typeface="Arial" panose="020B0604020202020204" pitchFamily="34" charset="0"/>
              </a:rPr>
              <a:t>ảnh chụp màn hình </a:t>
            </a:r>
            <a:r>
              <a:rPr lang="en-US">
                <a:solidFill>
                  <a:schemeClr val="tx1"/>
                </a:solidFill>
                <a:latin typeface="Arial" panose="020B0604020202020204" pitchFamily="34" charset="0"/>
                <a:cs typeface="Arial" panose="020B0604020202020204" pitchFamily="34" charset="0"/>
              </a:rPr>
              <a:t>của các hạng mục quan trọng và đính kèm hồ sơ các hành động đã thực hiện trong </a:t>
            </a:r>
            <a:r>
              <a:rPr lang="en-US">
                <a:solidFill>
                  <a:srgbClr val="FF0000"/>
                </a:solidFill>
                <a:latin typeface="Arial" panose="020B0604020202020204" pitchFamily="34" charset="0"/>
                <a:cs typeface="Arial" panose="020B0604020202020204" pitchFamily="34" charset="0"/>
              </a:rPr>
              <a:t>quá trình thu thập</a:t>
            </a:r>
          </a:p>
        </p:txBody>
      </p:sp>
      <p:sp>
        <p:nvSpPr>
          <p:cNvPr id="13" name="Snip Same Side Corner Rectangle 12"/>
          <p:cNvSpPr/>
          <p:nvPr/>
        </p:nvSpPr>
        <p:spPr>
          <a:xfrm rot="16200000">
            <a:off x="1631504" y="1181744"/>
            <a:ext cx="720080" cy="288032"/>
          </a:xfrm>
          <a:prstGeom prst="snip2SameRect">
            <a:avLst>
              <a:gd name="adj1" fmla="val 29949"/>
              <a:gd name="adj2" fmla="val 0"/>
            </a:avLst>
          </a:prstGeom>
          <a:solidFill>
            <a:schemeClr val="accent6">
              <a:lumMod val="60000"/>
              <a:lumOff val="40000"/>
            </a:scheme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4" name="Snip Same Side Corner Rectangle 13"/>
          <p:cNvSpPr/>
          <p:nvPr/>
        </p:nvSpPr>
        <p:spPr>
          <a:xfrm rot="16200000">
            <a:off x="1451483" y="2225860"/>
            <a:ext cx="1080120" cy="288032"/>
          </a:xfrm>
          <a:prstGeom prst="snip2SameRect">
            <a:avLst>
              <a:gd name="adj1" fmla="val 29949"/>
              <a:gd name="adj2" fmla="val 0"/>
            </a:avLst>
          </a:prstGeom>
          <a:solidFill>
            <a:schemeClr val="accent6">
              <a:lumMod val="60000"/>
              <a:lumOff val="40000"/>
            </a:scheme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5" name="Snip Same Side Corner Rectangle 14"/>
          <p:cNvSpPr/>
          <p:nvPr/>
        </p:nvSpPr>
        <p:spPr>
          <a:xfrm rot="16200000">
            <a:off x="1487486" y="3413992"/>
            <a:ext cx="1008112" cy="288032"/>
          </a:xfrm>
          <a:prstGeom prst="snip2SameRect">
            <a:avLst>
              <a:gd name="adj1" fmla="val 29949"/>
              <a:gd name="adj2" fmla="val 0"/>
            </a:avLst>
          </a:prstGeom>
          <a:solidFill>
            <a:schemeClr val="accent6">
              <a:lumMod val="60000"/>
              <a:lumOff val="40000"/>
            </a:scheme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6" name="Snip Same Side Corner Rectangle 15"/>
          <p:cNvSpPr/>
          <p:nvPr/>
        </p:nvSpPr>
        <p:spPr>
          <a:xfrm rot="16200000">
            <a:off x="1559496" y="4494112"/>
            <a:ext cx="864096" cy="288032"/>
          </a:xfrm>
          <a:prstGeom prst="snip2SameRect">
            <a:avLst>
              <a:gd name="adj1" fmla="val 29949"/>
              <a:gd name="adj2" fmla="val 0"/>
            </a:avLst>
          </a:prstGeom>
          <a:solidFill>
            <a:schemeClr val="accent6">
              <a:lumMod val="60000"/>
              <a:lumOff val="40000"/>
            </a:scheme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17" name="Snip Same Side Corner Rectangle 16"/>
          <p:cNvSpPr/>
          <p:nvPr/>
        </p:nvSpPr>
        <p:spPr>
          <a:xfrm rot="16200000">
            <a:off x="1451482" y="5610236"/>
            <a:ext cx="1080120" cy="288032"/>
          </a:xfrm>
          <a:prstGeom prst="snip2SameRect">
            <a:avLst>
              <a:gd name="adj1" fmla="val 29949"/>
              <a:gd name="adj2" fmla="val 0"/>
            </a:avLst>
          </a:prstGeom>
          <a:solidFill>
            <a:schemeClr val="accent6">
              <a:lumMod val="60000"/>
              <a:lumOff val="40000"/>
            </a:scheme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FF00"/>
              </a:solidFill>
              <a:latin typeface="Arial" panose="020B0604020202020204" pitchFamily="34" charset="0"/>
              <a:cs typeface="Arial" panose="020B0604020202020204" pitchFamily="34" charset="0"/>
            </a:endParaRPr>
          </a:p>
        </p:txBody>
      </p:sp>
      <p:sp>
        <p:nvSpPr>
          <p:cNvPr id="7" name="Oval 6"/>
          <p:cNvSpPr/>
          <p:nvPr/>
        </p:nvSpPr>
        <p:spPr>
          <a:xfrm>
            <a:off x="11298358" y="6281936"/>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87</a:t>
            </a:r>
          </a:p>
        </p:txBody>
      </p:sp>
      <p:cxnSp>
        <p:nvCxnSpPr>
          <p:cNvPr id="6" name="Google Shape;127;p4">
            <a:extLst>
              <a:ext uri="{FF2B5EF4-FFF2-40B4-BE49-F238E27FC236}">
                <a16:creationId xmlns:a16="http://schemas.microsoft.com/office/drawing/2014/main" id="{4BC495A3-233E-DA08-56B0-99D661896F87}"/>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05413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70652" y="4693"/>
            <a:ext cx="8229600" cy="706091"/>
          </a:xfrm>
        </p:spPr>
        <p:txBody>
          <a:bodyPr>
            <a:noAutofit/>
          </a:bodyPr>
          <a:lstStyle/>
          <a:p>
            <a:pPr algn="ctr"/>
            <a:r>
              <a:rPr lang="en-US" sz="3500" b="1">
                <a:solidFill>
                  <a:srgbClr val="FF0000"/>
                </a:solidFill>
                <a:latin typeface="Arial" panose="020B0604020202020204" pitchFamily="34" charset="0"/>
                <a:cs typeface="Arial" panose="020B0604020202020204" pitchFamily="34" charset="0"/>
              </a:rPr>
              <a:t>Xây dựng lại bằng chứng để điều tra</a:t>
            </a:r>
          </a:p>
        </p:txBody>
      </p:sp>
      <p:sp>
        <p:nvSpPr>
          <p:cNvPr id="3" name="Content Placeholder 2"/>
          <p:cNvSpPr>
            <a:spLocks noGrp="1"/>
          </p:cNvSpPr>
          <p:nvPr>
            <p:ph idx="1"/>
          </p:nvPr>
        </p:nvSpPr>
        <p:spPr>
          <a:xfrm>
            <a:off x="1775520" y="945843"/>
            <a:ext cx="8640960" cy="507275"/>
          </a:xfrm>
          <a:solidFill>
            <a:schemeClr val="accent5"/>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anchor="ctr">
            <a:normAutofit/>
          </a:bodyPr>
          <a:lstStyle/>
          <a:p>
            <a:pPr marL="182563" indent="0">
              <a:buNone/>
            </a:pPr>
            <a:r>
              <a:rPr lang="en-US" sz="1800" b="1">
                <a:latin typeface="Arial" panose="020B0604020202020204" pitchFamily="34" charset="0"/>
                <a:cs typeface="Arial" panose="020B0604020202020204" pitchFamily="34" charset="0"/>
              </a:rPr>
              <a:t>Thu thập bằng chứng trên mạng là quá phức tạp vì những lý do sau:</a:t>
            </a:r>
          </a:p>
        </p:txBody>
      </p:sp>
      <p:sp>
        <p:nvSpPr>
          <p:cNvPr id="4" name="Rectangle 3"/>
          <p:cNvSpPr/>
          <p:nvPr/>
        </p:nvSpPr>
        <p:spPr>
          <a:xfrm>
            <a:off x="1775520" y="1453117"/>
            <a:ext cx="8640960" cy="1920526"/>
          </a:xfrm>
          <a:prstGeom prst="rect">
            <a:avLst/>
          </a:prstGeom>
          <a:noFill/>
          <a:ln w="28575">
            <a:solidFill>
              <a:schemeClr val="accent5"/>
            </a:solidFill>
          </a:ln>
        </p:spPr>
        <p:txBody>
          <a:bodyPr wrap="square">
            <a:spAutoFit/>
          </a:bodyPr>
          <a:lstStyle/>
          <a:p>
            <a:pPr marL="449263" indent="-357188">
              <a:lnSpc>
                <a:spcPct val="110000"/>
              </a:lnSpc>
              <a:buFont typeface="Wingdings" panose="05000000000000000000" pitchFamily="2" charset="2"/>
              <a:buChar char="q"/>
            </a:pPr>
            <a:r>
              <a:rPr lang="en-US">
                <a:latin typeface="Arial" panose="020B0604020202020204" pitchFamily="34" charset="0"/>
                <a:cs typeface="Arial" panose="020B0604020202020204" pitchFamily="34" charset="0"/>
              </a:rPr>
              <a:t>Bằng chứng không tĩnh và không tập trung tại một điểm duy nhất trên mạng. </a:t>
            </a:r>
            <a:r>
              <a:rPr lang="en-US">
                <a:solidFill>
                  <a:srgbClr val="FF0000"/>
                </a:solidFill>
                <a:latin typeface="Arial" panose="020B0604020202020204" pitchFamily="34" charset="0"/>
                <a:cs typeface="Arial" panose="020B0604020202020204" pitchFamily="34" charset="0"/>
              </a:rPr>
              <a:t>Sự đa dạng của phần cứng và phần mềm </a:t>
            </a:r>
            <a:r>
              <a:rPr lang="en-US">
                <a:latin typeface="Arial" panose="020B0604020202020204" pitchFamily="34" charset="0"/>
                <a:cs typeface="Arial" panose="020B0604020202020204" pitchFamily="34" charset="0"/>
              </a:rPr>
              <a:t>được tìm thấy trên mạng </a:t>
            </a:r>
            <a:r>
              <a:rPr lang="en-US">
                <a:solidFill>
                  <a:srgbClr val="FF0000"/>
                </a:solidFill>
                <a:latin typeface="Arial" panose="020B0604020202020204" pitchFamily="34" charset="0"/>
                <a:cs typeface="Arial" panose="020B0604020202020204" pitchFamily="34" charset="0"/>
              </a:rPr>
              <a:t>làm cho quá trình thu thập bằng chứng trở nên khó khăn hơn</a:t>
            </a:r>
          </a:p>
          <a:p>
            <a:pPr marL="449263" indent="-357188">
              <a:lnSpc>
                <a:spcPct val="110000"/>
              </a:lnSpc>
              <a:buFont typeface="Wingdings" panose="05000000000000000000" pitchFamily="2" charset="2"/>
              <a:buChar char="q"/>
            </a:pPr>
            <a:r>
              <a:rPr lang="en-US">
                <a:latin typeface="Arial" panose="020B0604020202020204" pitchFamily="34" charset="0"/>
                <a:cs typeface="Arial" panose="020B0604020202020204" pitchFamily="34" charset="0"/>
              </a:rPr>
              <a:t>Khi bằng chứng được thu thập, nó có thể được sử dụng để </a:t>
            </a:r>
            <a:r>
              <a:rPr lang="en-US">
                <a:solidFill>
                  <a:srgbClr val="FF0000"/>
                </a:solidFill>
                <a:latin typeface="Arial" panose="020B0604020202020204" pitchFamily="34" charset="0"/>
                <a:cs typeface="Arial" panose="020B0604020202020204" pitchFamily="34" charset="0"/>
              </a:rPr>
              <a:t>tái tạo lại tội phạm </a:t>
            </a:r>
            <a:r>
              <a:rPr lang="en-US">
                <a:latin typeface="Arial" panose="020B0604020202020204" pitchFamily="34" charset="0"/>
                <a:cs typeface="Arial" panose="020B0604020202020204" pitchFamily="34" charset="0"/>
              </a:rPr>
              <a:t>nhằm tạo ra một viễn cảnh rõ ràng hơn về tội phạm và xác định các liên kết còn thiếu trong viễn cảnh</a:t>
            </a:r>
          </a:p>
        </p:txBody>
      </p:sp>
      <p:sp>
        <p:nvSpPr>
          <p:cNvPr id="6" name="Rectangle 5"/>
          <p:cNvSpPr/>
          <p:nvPr/>
        </p:nvSpPr>
        <p:spPr>
          <a:xfrm>
            <a:off x="1775520" y="3495475"/>
            <a:ext cx="7416824" cy="369332"/>
          </a:xfrm>
          <a:prstGeom prst="rect">
            <a:avLst/>
          </a:prstGeom>
        </p:spPr>
        <p:txBody>
          <a:bodyPr wrap="square">
            <a:spAutoFit/>
          </a:bodyPr>
          <a:lstStyle/>
          <a:p>
            <a:r>
              <a:rPr lang="en-US" b="1">
                <a:latin typeface="Arial" panose="020B0604020202020204" pitchFamily="34" charset="0"/>
                <a:cs typeface="Arial" panose="020B0604020202020204" pitchFamily="34" charset="0"/>
              </a:rPr>
              <a:t>Các nguyên tắc cơ bản của việc tái tạo để điều tra tội phạm:</a:t>
            </a:r>
          </a:p>
        </p:txBody>
      </p:sp>
      <p:sp>
        <p:nvSpPr>
          <p:cNvPr id="8" name="Rectangle 7"/>
          <p:cNvSpPr/>
          <p:nvPr/>
        </p:nvSpPr>
        <p:spPr>
          <a:xfrm>
            <a:off x="1775520" y="4440871"/>
            <a:ext cx="2736304" cy="1728192"/>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92075"/>
            <a:r>
              <a:rPr lang="en-US"/>
              <a:t>Nó tạo ra một đường mòn sự kiện tuần tự, làm sáng tỏ các yếu tố quan trọng như những gì đã xảy ra và những ai có liên quan</a:t>
            </a:r>
            <a:endParaRPr lang="en-US" b="1">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4727848" y="4440871"/>
            <a:ext cx="2736304" cy="1728192"/>
          </a:xfrm>
          <a:prstGeom prst="rect">
            <a:avLst/>
          </a:prstGeom>
          <a:no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t"/>
          <a:lstStyle/>
          <a:p>
            <a:pPr marL="92075"/>
            <a:r>
              <a:rPr lang="en-US"/>
              <a:t>Nó tương quan với hành động của nghi phạm và nạn nhân</a:t>
            </a:r>
            <a:endParaRPr lang="en-US" b="1">
              <a:solidFill>
                <a:srgbClr val="FFFF00"/>
              </a:solidFill>
              <a:latin typeface="Arial" panose="020B0604020202020204" pitchFamily="34" charset="0"/>
              <a:cs typeface="Arial" panose="020B0604020202020204" pitchFamily="34" charset="0"/>
            </a:endParaRPr>
          </a:p>
        </p:txBody>
      </p:sp>
      <p:sp>
        <p:nvSpPr>
          <p:cNvPr id="10" name="Rectangle 9"/>
          <p:cNvSpPr/>
          <p:nvPr/>
        </p:nvSpPr>
        <p:spPr>
          <a:xfrm>
            <a:off x="7680176" y="4440871"/>
            <a:ext cx="2736304" cy="1728192"/>
          </a:xfrm>
          <a:prstGeom prst="rect">
            <a:avLst/>
          </a:prstGeom>
          <a:noFill/>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t"/>
          <a:lstStyle/>
          <a:p>
            <a:pPr marL="92075"/>
            <a:r>
              <a:rPr lang="en-US"/>
              <a:t>Nó cung cấp một mô tả về các điều kiện có thể có của tội phạm. Nó làm chứng cho các sự kiện gây ra tội ác liên quan đến chức năng của chúng</a:t>
            </a:r>
            <a:endParaRPr lang="en-US" b="1">
              <a:solidFill>
                <a:srgbClr val="FFFF00"/>
              </a:solidFill>
              <a:latin typeface="Arial" panose="020B0604020202020204" pitchFamily="34" charset="0"/>
              <a:cs typeface="Arial" panose="020B0604020202020204" pitchFamily="34" charset="0"/>
            </a:endParaRPr>
          </a:p>
        </p:txBody>
      </p:sp>
      <p:sp>
        <p:nvSpPr>
          <p:cNvPr id="7" name="Oval 6"/>
          <p:cNvSpPr/>
          <p:nvPr/>
        </p:nvSpPr>
        <p:spPr>
          <a:xfrm>
            <a:off x="11327904" y="6268858"/>
            <a:ext cx="86409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latin typeface="Arial" panose="020B0604020202020204" pitchFamily="34" charset="0"/>
                <a:cs typeface="Arial" panose="020B0604020202020204" pitchFamily="34" charset="0"/>
              </a:rPr>
              <a:t>88</a:t>
            </a:r>
          </a:p>
        </p:txBody>
      </p:sp>
      <p:sp>
        <p:nvSpPr>
          <p:cNvPr id="12" name="Rectangle 11"/>
          <p:cNvSpPr/>
          <p:nvPr/>
        </p:nvSpPr>
        <p:spPr>
          <a:xfrm>
            <a:off x="1775520" y="4008823"/>
            <a:ext cx="2736304" cy="432048"/>
          </a:xfrm>
          <a:prstGeom prst="rect">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solidFill>
                  <a:schemeClr val="bg1"/>
                </a:solidFill>
                <a:latin typeface="Arial" panose="020B0604020202020204" pitchFamily="34" charset="0"/>
                <a:cs typeface="Arial" panose="020B0604020202020204" pitchFamily="34" charset="0"/>
              </a:rPr>
              <a:t>Phân tích thời gian</a:t>
            </a:r>
          </a:p>
        </p:txBody>
      </p:sp>
      <p:sp>
        <p:nvSpPr>
          <p:cNvPr id="15" name="Rectangle 14"/>
          <p:cNvSpPr/>
          <p:nvPr/>
        </p:nvSpPr>
        <p:spPr>
          <a:xfrm>
            <a:off x="4727848" y="4008823"/>
            <a:ext cx="2736304" cy="432048"/>
          </a:xfrm>
          <a:prstGeom prst="rect">
            <a:avLst/>
          </a:prstGeom>
          <a:solidFill>
            <a:schemeClr val="accent2">
              <a:lumMod val="75000"/>
            </a:schemeClr>
          </a:solid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bg1"/>
                </a:solidFill>
                <a:latin typeface="Arial" panose="020B0604020202020204" pitchFamily="34" charset="0"/>
                <a:cs typeface="Arial" panose="020B0604020202020204" pitchFamily="34" charset="0"/>
              </a:rPr>
              <a:t>Phân tích quan hệ</a:t>
            </a:r>
          </a:p>
        </p:txBody>
      </p:sp>
      <p:sp>
        <p:nvSpPr>
          <p:cNvPr id="16" name="Rectangle 15"/>
          <p:cNvSpPr/>
          <p:nvPr/>
        </p:nvSpPr>
        <p:spPr>
          <a:xfrm>
            <a:off x="7680176" y="4008823"/>
            <a:ext cx="2736304" cy="432048"/>
          </a:xfrm>
          <a:prstGeom prst="rect">
            <a:avLst/>
          </a:prstGeom>
          <a:solidFill>
            <a:schemeClr val="accent3">
              <a:lumMod val="75000"/>
            </a:schemeClr>
          </a:solidFill>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bg1"/>
                </a:solidFill>
                <a:latin typeface="Arial" panose="020B0604020202020204" pitchFamily="34" charset="0"/>
                <a:cs typeface="Arial" panose="020B0604020202020204" pitchFamily="34" charset="0"/>
              </a:rPr>
              <a:t>Phân tích chức năng</a:t>
            </a:r>
          </a:p>
        </p:txBody>
      </p:sp>
      <p:cxnSp>
        <p:nvCxnSpPr>
          <p:cNvPr id="13" name="Google Shape;127;p4">
            <a:extLst>
              <a:ext uri="{FF2B5EF4-FFF2-40B4-BE49-F238E27FC236}">
                <a16:creationId xmlns:a16="http://schemas.microsoft.com/office/drawing/2014/main" id="{36EE581F-2E4B-ECEF-74C6-9A5DB249A287}"/>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874859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52400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888" y="1570730"/>
            <a:ext cx="2088232" cy="4378551"/>
          </a:xfrm>
          <a:prstGeom prst="rect">
            <a:avLst/>
          </a:prstGeom>
        </p:spPr>
      </p:pic>
      <p:sp>
        <p:nvSpPr>
          <p:cNvPr id="9" name="Title 1"/>
          <p:cNvSpPr>
            <a:spLocks noGrp="1"/>
          </p:cNvSpPr>
          <p:nvPr>
            <p:ph type="title"/>
          </p:nvPr>
        </p:nvSpPr>
        <p:spPr>
          <a:xfrm>
            <a:off x="2438400" y="0"/>
            <a:ext cx="8229600" cy="706091"/>
          </a:xfrm>
        </p:spPr>
        <p:txBody>
          <a:bodyPr>
            <a:noAutofit/>
          </a:bodyPr>
          <a:lstStyle/>
          <a:p>
            <a:pPr algn="ctr"/>
            <a:r>
              <a:rPr lang="en-US" sz="4000" b="1">
                <a:solidFill>
                  <a:srgbClr val="FF0000"/>
                </a:solidFill>
                <a:latin typeface="Arial" panose="020B0604020202020204" pitchFamily="34" charset="0"/>
                <a:cs typeface="Arial" panose="020B0604020202020204" pitchFamily="34" charset="0"/>
              </a:rPr>
              <a:t>Đặt câu hỏi</a:t>
            </a:r>
          </a:p>
        </p:txBody>
      </p:sp>
      <p:cxnSp>
        <p:nvCxnSpPr>
          <p:cNvPr id="3" name="Google Shape;127;p4">
            <a:extLst>
              <a:ext uri="{FF2B5EF4-FFF2-40B4-BE49-F238E27FC236}">
                <a16:creationId xmlns:a16="http://schemas.microsoft.com/office/drawing/2014/main" id="{81BA1D53-2697-38AC-234F-196840B5E693}"/>
              </a:ext>
            </a:extLst>
          </p:cNvPr>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51620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4"/>
          <p:cNvCxnSpPr/>
          <p:nvPr/>
        </p:nvCxnSpPr>
        <p:spPr>
          <a:xfrm rot="10800000" flipH="1">
            <a:off x="0" y="665018"/>
            <a:ext cx="12192000" cy="18473"/>
          </a:xfrm>
          <a:prstGeom prst="straightConnector1">
            <a:avLst/>
          </a:prstGeom>
          <a:noFill/>
          <a:ln w="9525" cap="flat" cmpd="sng">
            <a:solidFill>
              <a:srgbClr val="4A7DBA"/>
            </a:solidFill>
            <a:prstDash val="solid"/>
            <a:round/>
            <a:headEnd type="none" w="sm" len="sm"/>
            <a:tailEnd type="none" w="sm" len="sm"/>
          </a:ln>
        </p:spPr>
      </p:cxnSp>
      <p:sp>
        <p:nvSpPr>
          <p:cNvPr id="128" name="Google Shape;128;p4"/>
          <p:cNvSpPr/>
          <p:nvPr/>
        </p:nvSpPr>
        <p:spPr>
          <a:xfrm>
            <a:off x="11369963" y="6225309"/>
            <a:ext cx="637310" cy="52647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00"/>
                </a:solidFill>
                <a:latin typeface="Calibri"/>
                <a:ea typeface="Calibri"/>
                <a:cs typeface="Calibri"/>
                <a:sym typeface="Calibri"/>
              </a:rPr>
              <a:t>9</a:t>
            </a:r>
            <a:endParaRPr sz="2000" b="1">
              <a:solidFill>
                <a:srgbClr val="FFFF00"/>
              </a:solidFill>
              <a:latin typeface="Calibri"/>
              <a:ea typeface="Calibri"/>
              <a:cs typeface="Calibri"/>
              <a:sym typeface="Calibri"/>
            </a:endParaRPr>
          </a:p>
        </p:txBody>
      </p:sp>
      <p:sp>
        <p:nvSpPr>
          <p:cNvPr id="129" name="Google Shape;129;p4"/>
          <p:cNvSpPr txBox="1"/>
          <p:nvPr/>
        </p:nvSpPr>
        <p:spPr>
          <a:xfrm>
            <a:off x="2693504" y="17324"/>
            <a:ext cx="717321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Arial"/>
                <a:cs typeface="Arial"/>
                <a:sym typeface="Arial"/>
              </a:rPr>
              <a:t>Điểm yếu trong hệ thống mạng</a:t>
            </a:r>
            <a:endParaRPr b="1"/>
          </a:p>
        </p:txBody>
      </p:sp>
      <p:sp>
        <p:nvSpPr>
          <p:cNvPr id="2" name="Bent Arrow 20">
            <a:extLst>
              <a:ext uri="{FF2B5EF4-FFF2-40B4-BE49-F238E27FC236}">
                <a16:creationId xmlns:a16="http://schemas.microsoft.com/office/drawing/2014/main" id="{8E79F63C-4208-EDD3-6809-CCCD80383CB1}"/>
              </a:ext>
            </a:extLst>
          </p:cNvPr>
          <p:cNvSpPr/>
          <p:nvPr/>
        </p:nvSpPr>
        <p:spPr>
          <a:xfrm rot="16200000" flipH="1">
            <a:off x="3104506" y="1635340"/>
            <a:ext cx="779008" cy="648072"/>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4" name="Bent Arrow 21">
            <a:extLst>
              <a:ext uri="{FF2B5EF4-FFF2-40B4-BE49-F238E27FC236}">
                <a16:creationId xmlns:a16="http://schemas.microsoft.com/office/drawing/2014/main" id="{1A8A57BF-108D-3A9A-7222-DDD2559C2AC6}"/>
              </a:ext>
            </a:extLst>
          </p:cNvPr>
          <p:cNvSpPr/>
          <p:nvPr/>
        </p:nvSpPr>
        <p:spPr>
          <a:xfrm rot="5400000">
            <a:off x="7713018" y="1635340"/>
            <a:ext cx="779008" cy="648072"/>
          </a:xfrm>
          <a:prstGeom prst="ben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6" name="Rounded Rectangle 3">
            <a:extLst>
              <a:ext uri="{FF2B5EF4-FFF2-40B4-BE49-F238E27FC236}">
                <a16:creationId xmlns:a16="http://schemas.microsoft.com/office/drawing/2014/main" id="{13C4A421-BBA5-307F-946F-2CF1FEFD7D72}"/>
              </a:ext>
            </a:extLst>
          </p:cNvPr>
          <p:cNvSpPr/>
          <p:nvPr/>
        </p:nvSpPr>
        <p:spPr>
          <a:xfrm>
            <a:off x="3674030" y="1261265"/>
            <a:ext cx="4278800" cy="720080"/>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a:solidFill>
                  <a:schemeClr val="tx1"/>
                </a:solidFill>
                <a:latin typeface="Arial" panose="020B0604020202020204" pitchFamily="34" charset="0"/>
                <a:cs typeface="Arial" panose="020B0604020202020204" pitchFamily="34" charset="0"/>
              </a:rPr>
              <a:t>Điểm yếu trong mạng</a:t>
            </a:r>
          </a:p>
        </p:txBody>
      </p:sp>
      <p:grpSp>
        <p:nvGrpSpPr>
          <p:cNvPr id="7" name="Group 6">
            <a:extLst>
              <a:ext uri="{FF2B5EF4-FFF2-40B4-BE49-F238E27FC236}">
                <a16:creationId xmlns:a16="http://schemas.microsoft.com/office/drawing/2014/main" id="{473F9DB8-E882-161D-1130-08D2E9D73E94}"/>
              </a:ext>
            </a:extLst>
          </p:cNvPr>
          <p:cNvGrpSpPr/>
          <p:nvPr/>
        </p:nvGrpSpPr>
        <p:grpSpPr>
          <a:xfrm>
            <a:off x="1788742" y="2421204"/>
            <a:ext cx="3325448" cy="3155553"/>
            <a:chOff x="382455" y="2421204"/>
            <a:chExt cx="3325448" cy="3155553"/>
          </a:xfrm>
        </p:grpSpPr>
        <p:sp>
          <p:nvSpPr>
            <p:cNvPr id="8" name="Round Same Side Corner Rectangle 8">
              <a:extLst>
                <a:ext uri="{FF2B5EF4-FFF2-40B4-BE49-F238E27FC236}">
                  <a16:creationId xmlns:a16="http://schemas.microsoft.com/office/drawing/2014/main" id="{56E7D180-A267-009A-59A9-CF40E6A49693}"/>
                </a:ext>
              </a:extLst>
            </p:cNvPr>
            <p:cNvSpPr/>
            <p:nvPr/>
          </p:nvSpPr>
          <p:spPr>
            <a:xfrm rot="10800000">
              <a:off x="382455" y="3272045"/>
              <a:ext cx="3325448" cy="2304712"/>
            </a:xfrm>
            <a:prstGeom prst="round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ound Same Side Corner Rectangle 11">
              <a:extLst>
                <a:ext uri="{FF2B5EF4-FFF2-40B4-BE49-F238E27FC236}">
                  <a16:creationId xmlns:a16="http://schemas.microsoft.com/office/drawing/2014/main" id="{347B591E-537E-3FD3-9D11-EE7EFF281399}"/>
                </a:ext>
              </a:extLst>
            </p:cNvPr>
            <p:cNvSpPr/>
            <p:nvPr/>
          </p:nvSpPr>
          <p:spPr>
            <a:xfrm>
              <a:off x="388994" y="2421204"/>
              <a:ext cx="3312368" cy="720080"/>
            </a:xfrm>
            <a:prstGeom prst="round2SameRect">
              <a:avLst>
                <a:gd name="adj1" fmla="val 50000"/>
                <a:gd name="adj2"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Điểm yếu bên trong</a:t>
              </a:r>
            </a:p>
          </p:txBody>
        </p:sp>
      </p:grpSp>
      <p:grpSp>
        <p:nvGrpSpPr>
          <p:cNvPr id="10" name="Group 9">
            <a:extLst>
              <a:ext uri="{FF2B5EF4-FFF2-40B4-BE49-F238E27FC236}">
                <a16:creationId xmlns:a16="http://schemas.microsoft.com/office/drawing/2014/main" id="{10051A4B-12F7-B039-A5B2-AAD0711071C1}"/>
              </a:ext>
            </a:extLst>
          </p:cNvPr>
          <p:cNvGrpSpPr/>
          <p:nvPr/>
        </p:nvGrpSpPr>
        <p:grpSpPr>
          <a:xfrm>
            <a:off x="6554350" y="2420888"/>
            <a:ext cx="3312368" cy="3155868"/>
            <a:chOff x="5508104" y="2348880"/>
            <a:chExt cx="3312368" cy="3155868"/>
          </a:xfrm>
        </p:grpSpPr>
        <p:sp>
          <p:nvSpPr>
            <p:cNvPr id="11" name="Round Same Side Corner Rectangle 10">
              <a:extLst>
                <a:ext uri="{FF2B5EF4-FFF2-40B4-BE49-F238E27FC236}">
                  <a16:creationId xmlns:a16="http://schemas.microsoft.com/office/drawing/2014/main" id="{170521C0-3CBC-3CDF-4B57-25DF81A13C93}"/>
                </a:ext>
              </a:extLst>
            </p:cNvPr>
            <p:cNvSpPr/>
            <p:nvPr/>
          </p:nvSpPr>
          <p:spPr>
            <a:xfrm rot="10800000">
              <a:off x="5508104" y="3212976"/>
              <a:ext cx="3312368" cy="2291772"/>
            </a:xfrm>
            <a:prstGeom prst="round2Same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2" name="Round Same Side Corner Rectangle 12">
              <a:extLst>
                <a:ext uri="{FF2B5EF4-FFF2-40B4-BE49-F238E27FC236}">
                  <a16:creationId xmlns:a16="http://schemas.microsoft.com/office/drawing/2014/main" id="{E44EBC8B-6B5D-11E2-C804-D7588DD03B4B}"/>
                </a:ext>
              </a:extLst>
            </p:cNvPr>
            <p:cNvSpPr/>
            <p:nvPr/>
          </p:nvSpPr>
          <p:spPr>
            <a:xfrm>
              <a:off x="5508104" y="2348880"/>
              <a:ext cx="3312368" cy="720080"/>
            </a:xfrm>
            <a:prstGeom prst="round2SameRect">
              <a:avLst>
                <a:gd name="adj1" fmla="val 50000"/>
                <a:gd name="adj2" fmla="val 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Điểm yếu bên ngoài</a:t>
              </a:r>
            </a:p>
          </p:txBody>
        </p:sp>
      </p:grpSp>
      <p:sp>
        <p:nvSpPr>
          <p:cNvPr id="13" name="TextBox 12">
            <a:extLst>
              <a:ext uri="{FF2B5EF4-FFF2-40B4-BE49-F238E27FC236}">
                <a16:creationId xmlns:a16="http://schemas.microsoft.com/office/drawing/2014/main" id="{E4755FCB-4B30-6CDA-5717-393958B755A8}"/>
              </a:ext>
            </a:extLst>
          </p:cNvPr>
          <p:cNvSpPr txBox="1"/>
          <p:nvPr/>
        </p:nvSpPr>
        <p:spPr>
          <a:xfrm>
            <a:off x="2130316" y="3697087"/>
            <a:ext cx="2736304" cy="1323439"/>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Điểm yếu này xảy ra do băng thông tăng quá mức dẫn tới nghẽn mạng</a:t>
            </a:r>
          </a:p>
        </p:txBody>
      </p:sp>
      <p:sp>
        <p:nvSpPr>
          <p:cNvPr id="14" name="TextBox 13">
            <a:extLst>
              <a:ext uri="{FF2B5EF4-FFF2-40B4-BE49-F238E27FC236}">
                <a16:creationId xmlns:a16="http://schemas.microsoft.com/office/drawing/2014/main" id="{741CD39A-9F61-F1C1-CBD8-B06981B9C52B}"/>
              </a:ext>
            </a:extLst>
          </p:cNvPr>
          <p:cNvSpPr txBox="1"/>
          <p:nvPr/>
        </p:nvSpPr>
        <p:spPr>
          <a:xfrm>
            <a:off x="6810128" y="3615262"/>
            <a:ext cx="2880320" cy="1631216"/>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Điểm yếu này xảy ra do các mối đe doạ chẳng hạn tấn công DoS/DDoS và ngăn chặn dữ liệu mạng</a:t>
            </a:r>
          </a:p>
        </p:txBody>
      </p:sp>
    </p:spTree>
    <p:extLst>
      <p:ext uri="{BB962C8B-B14F-4D97-AF65-F5344CB8AC3E}">
        <p14:creationId xmlns:p14="http://schemas.microsoft.com/office/powerpoint/2010/main" val="983350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9165</Words>
  <Application>Microsoft Office PowerPoint</Application>
  <PresentationFormat>Widescreen</PresentationFormat>
  <Paragraphs>905</Paragraphs>
  <Slides>89</Slides>
  <Notes>89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Arial</vt:lpstr>
      <vt:lpstr>Arial Narrow</vt:lpstr>
      <vt:lpstr>Calibri</vt:lpstr>
      <vt:lpstr>Calibri Light</vt:lpstr>
      <vt:lpstr>Cascadia Code Light</vt:lpstr>
      <vt:lpstr>Noto Sans Symbols</vt:lpstr>
      <vt:lpstr>Tahoma</vt:lpstr>
      <vt:lpstr>Wingdings</vt:lpstr>
      <vt:lpstr>Office Theme</vt:lpstr>
      <vt:lpstr>Chương 7 ĐIỀU TRA MẠNG MÁY TÍNH</vt:lpstr>
      <vt:lpstr>Nội dung chính</vt:lpstr>
      <vt:lpstr>I. Khái niệm cơ bản</vt:lpstr>
      <vt:lpstr>PowerPoint Presentation</vt:lpstr>
      <vt:lpstr>PowerPoint Presentation</vt:lpstr>
      <vt:lpstr>PowerPoint Presentation</vt:lpstr>
      <vt:lpstr>PowerPoint Presentation</vt:lpstr>
      <vt:lpstr>II. Điểm yếu trong hệ thống mạng</vt:lpstr>
      <vt:lpstr>PowerPoint Presentation</vt:lpstr>
      <vt:lpstr>PowerPoint Presentation</vt:lpstr>
      <vt:lpstr>PowerPoint Presentation</vt:lpstr>
      <vt:lpstr>PowerPoint Presentation</vt:lpstr>
      <vt:lpstr>PowerPoint Presentation</vt:lpstr>
      <vt:lpstr>Tính hợp pháp của việc sử dụng nhật ký</vt:lpstr>
      <vt:lpstr>Tính hợp pháp của việc sử dụng nhật ký</vt:lpstr>
      <vt:lpstr>Tính hợp pháp của việc sử dụng nhật ký</vt:lpstr>
      <vt:lpstr>III. Thu thập dữ liệu điều tra</vt:lpstr>
      <vt:lpstr>Tương quan sự kiện</vt:lpstr>
      <vt:lpstr>Các loại tương quan sự kiện</vt:lpstr>
      <vt:lpstr>Điều kiện tiên quyết của Tương quan sự kiện</vt:lpstr>
      <vt:lpstr>Phương pháp tiếp cận Tương quan sự kiện</vt:lpstr>
      <vt:lpstr>Phương pháp tiếp cận Tương quan sự kiện</vt:lpstr>
      <vt:lpstr>Phương pháp tiếp cận Tương quan sự kiện</vt:lpstr>
      <vt:lpstr>Phương pháp tiếp cận Tương quan sự kiện</vt:lpstr>
      <vt:lpstr>Đảm bảo tính chính xác của thư mục nhật ký</vt:lpstr>
      <vt:lpstr>Ghi lại mọi thứ</vt:lpstr>
      <vt:lpstr>Lưu thời gian</vt:lpstr>
      <vt:lpstr>Tại sao phải đồng bộ hoá thời gian máy tính?</vt:lpstr>
      <vt:lpstr>Giao thức thời gian mạng (NTP) là gì?</vt:lpstr>
      <vt:lpstr>Tránh mất mát nhật ký</vt:lpstr>
      <vt:lpstr>Thực hiện quản lý nhật ký</vt:lpstr>
      <vt:lpstr>Những thử thách trong quản lý nhật ký</vt:lpstr>
      <vt:lpstr>Đáp ứng những thách thức trong quản lý nhật ký</vt:lpstr>
      <vt:lpstr>Ghi nhật ký tập trung</vt:lpstr>
      <vt:lpstr>Nhật ký hệ thống (Syslog)</vt:lpstr>
      <vt:lpstr>Thu thập nhật ký máy chủ web IIS</vt:lpstr>
      <vt:lpstr>Đảm bảo tính toàn vẹn hệ thống</vt:lpstr>
      <vt:lpstr>Kiểm soát quyền truy cập vào nhật ký</vt:lpstr>
      <vt:lpstr>Đảm bảo tính xác thực của file nhật ký</vt:lpstr>
      <vt:lpstr>Sử dụng chữ ký số, mã hoá và hàm checksums</vt:lpstr>
      <vt:lpstr>Làm việc với các bản sao</vt:lpstr>
      <vt:lpstr>Duy trì báo cáo điều tra</vt:lpstr>
      <vt:lpstr>Nén file nhật ký</vt:lpstr>
      <vt:lpstr>IV. Phân tích logs trong hệ thống mạng</vt:lpstr>
      <vt:lpstr>Cơ chế phân tích mạng</vt:lpstr>
      <vt:lpstr>PowerPoint Presentation</vt:lpstr>
      <vt:lpstr>PowerPoint Presentation</vt:lpstr>
      <vt:lpstr>PowerPoint Presentation</vt:lpstr>
      <vt:lpstr>PowerPoint Presentation</vt:lpstr>
      <vt:lpstr>PowerPoint Presentation</vt:lpstr>
      <vt:lpstr>Phân tích Router Log</vt:lpstr>
      <vt:lpstr>Phân tích bảng ARP</vt:lpstr>
      <vt:lpstr>Phân tích Router Logs (tiếp)</vt:lpstr>
      <vt:lpstr>Phân tích Router: Cisco</vt:lpstr>
      <vt:lpstr>Phân tích Router: Cisco</vt:lpstr>
      <vt:lpstr>Phân tích Router: Cisco</vt:lpstr>
      <vt:lpstr>Phân tích Firewall Logs</vt:lpstr>
      <vt:lpstr>PowerPoint Presentation</vt:lpstr>
      <vt:lpstr>PowerPoint Presentation</vt:lpstr>
      <vt:lpstr>PowerPoint Presentation</vt:lpstr>
      <vt:lpstr>PowerPoint Presentation</vt:lpstr>
      <vt:lpstr>Phân tích IDS Logs</vt:lpstr>
      <vt:lpstr>Phân tích IDS Logs: Juniper</vt:lpstr>
      <vt:lpstr>Phân tích IDS Logs: Juniper</vt:lpstr>
      <vt:lpstr>PowerPoint Presentation</vt:lpstr>
      <vt:lpstr>PowerPoint Presentation</vt:lpstr>
      <vt:lpstr>PowerPoint Presentation</vt:lpstr>
      <vt:lpstr>PowerPoint Presentation</vt:lpstr>
      <vt:lpstr>Phân tích IDS Logs: Juniper</vt:lpstr>
      <vt:lpstr>Phân tích IDS Logs: CheckPoint</vt:lpstr>
      <vt:lpstr>PowerPoint Presentation</vt:lpstr>
      <vt:lpstr>Phân tích Honeypot Logs</vt:lpstr>
      <vt:lpstr>Phân tích DHCP Logs</vt:lpstr>
      <vt:lpstr>Phân tích DHCP Logs</vt:lpstr>
      <vt:lpstr>Phân tích DHCP Logs</vt:lpstr>
      <vt:lpstr>IV. Phân tích gói tin mạng</vt:lpstr>
      <vt:lpstr>Tại sao phải điều tra gói tin mạng?</vt:lpstr>
      <vt:lpstr>Thu thập bằng chứng thông qua Sniffing</vt:lpstr>
      <vt:lpstr>Công cụ Sniffing: Wireshark</vt:lpstr>
      <vt:lpstr>Công cụ Sniffing: Wireshark</vt:lpstr>
      <vt:lpstr>Công cụ Sniffing: SteelCentral Packet Analyzer</vt:lpstr>
      <vt:lpstr>Công cụ Sniffing: Tcpdump/Windump</vt:lpstr>
      <vt:lpstr>Công cụ Sniffing: Capsa Network Analyzer</vt:lpstr>
      <vt:lpstr>Phân tích gói mạng: OmniPeek Network Analyzer</vt:lpstr>
      <vt:lpstr>Phân tích gói mạng: Observer</vt:lpstr>
      <vt:lpstr>Phân tích gói mạng: RSA NetWitness Investigator</vt:lpstr>
      <vt:lpstr>Ghi chép bằng chứng từ mạng</vt:lpstr>
      <vt:lpstr>Xây dựng lại bằng chứng để điều tra</vt:lpstr>
      <vt:lpstr>Đặt câu hỏi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7 ĐIỀU TRA MẠNG MÁY TÍNH</dc:title>
  <dc:creator>tuancm</dc:creator>
  <cp:lastModifiedBy>tuancm</cp:lastModifiedBy>
  <cp:revision>90</cp:revision>
  <dcterms:created xsi:type="dcterms:W3CDTF">2022-12-15T01:08:41Z</dcterms:created>
  <dcterms:modified xsi:type="dcterms:W3CDTF">2022-12-27T03:01:30Z</dcterms:modified>
</cp:coreProperties>
</file>